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0"/>
  </p:notesMasterIdLst>
  <p:handoutMasterIdLst>
    <p:handoutMasterId r:id="rId241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654" r:id="rId60"/>
    <p:sldId id="507" r:id="rId61"/>
    <p:sldId id="508" r:id="rId62"/>
    <p:sldId id="494" r:id="rId63"/>
    <p:sldId id="501" r:id="rId64"/>
    <p:sldId id="498" r:id="rId65"/>
    <p:sldId id="542" r:id="rId66"/>
    <p:sldId id="303" r:id="rId67"/>
    <p:sldId id="304" r:id="rId68"/>
    <p:sldId id="474" r:id="rId69"/>
    <p:sldId id="305" r:id="rId70"/>
    <p:sldId id="650" r:id="rId71"/>
    <p:sldId id="307" r:id="rId72"/>
    <p:sldId id="308" r:id="rId73"/>
    <p:sldId id="309" r:id="rId74"/>
    <p:sldId id="310" r:id="rId75"/>
    <p:sldId id="311" r:id="rId76"/>
    <p:sldId id="443" r:id="rId77"/>
    <p:sldId id="312" r:id="rId78"/>
    <p:sldId id="513" r:id="rId79"/>
    <p:sldId id="554" r:id="rId80"/>
    <p:sldId id="313" r:id="rId81"/>
    <p:sldId id="314" r:id="rId82"/>
    <p:sldId id="633" r:id="rId83"/>
    <p:sldId id="516" r:id="rId84"/>
    <p:sldId id="315" r:id="rId85"/>
    <p:sldId id="476" r:id="rId86"/>
    <p:sldId id="582" r:id="rId87"/>
    <p:sldId id="583" r:id="rId88"/>
    <p:sldId id="577" r:id="rId89"/>
    <p:sldId id="318" r:id="rId90"/>
    <p:sldId id="514" r:id="rId91"/>
    <p:sldId id="592" r:id="rId92"/>
    <p:sldId id="319" r:id="rId93"/>
    <p:sldId id="316" r:id="rId94"/>
    <p:sldId id="317" r:id="rId95"/>
    <p:sldId id="444" r:id="rId96"/>
    <p:sldId id="320" r:id="rId97"/>
    <p:sldId id="321" r:id="rId98"/>
    <p:sldId id="499" r:id="rId99"/>
    <p:sldId id="585" r:id="rId100"/>
    <p:sldId id="586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387" r:id="rId163"/>
    <p:sldId id="388" r:id="rId164"/>
    <p:sldId id="389" r:id="rId165"/>
    <p:sldId id="590" r:id="rId166"/>
    <p:sldId id="465" r:id="rId167"/>
    <p:sldId id="392" r:id="rId168"/>
    <p:sldId id="591" r:id="rId169"/>
    <p:sldId id="394" r:id="rId170"/>
    <p:sldId id="395" r:id="rId171"/>
    <p:sldId id="396" r:id="rId172"/>
    <p:sldId id="397" r:id="rId173"/>
    <p:sldId id="398" r:id="rId174"/>
    <p:sldId id="478" r:id="rId175"/>
    <p:sldId id="402" r:id="rId176"/>
    <p:sldId id="466" r:id="rId177"/>
    <p:sldId id="403" r:id="rId178"/>
    <p:sldId id="404" r:id="rId179"/>
    <p:sldId id="405" r:id="rId180"/>
    <p:sldId id="408" r:id="rId181"/>
    <p:sldId id="655" r:id="rId182"/>
    <p:sldId id="409" r:id="rId183"/>
    <p:sldId id="410" r:id="rId184"/>
    <p:sldId id="411" r:id="rId185"/>
    <p:sldId id="413" r:id="rId186"/>
    <p:sldId id="415" r:id="rId187"/>
    <p:sldId id="416" r:id="rId188"/>
    <p:sldId id="417" r:id="rId189"/>
    <p:sldId id="418" r:id="rId190"/>
    <p:sldId id="419" r:id="rId191"/>
    <p:sldId id="420" r:id="rId192"/>
    <p:sldId id="421" r:id="rId193"/>
    <p:sldId id="597" r:id="rId194"/>
    <p:sldId id="598" r:id="rId195"/>
    <p:sldId id="599" r:id="rId196"/>
    <p:sldId id="600" r:id="rId197"/>
    <p:sldId id="601" r:id="rId198"/>
    <p:sldId id="602" r:id="rId199"/>
    <p:sldId id="603" r:id="rId200"/>
    <p:sldId id="604" r:id="rId201"/>
    <p:sldId id="605" r:id="rId202"/>
    <p:sldId id="606" r:id="rId203"/>
    <p:sldId id="608" r:id="rId204"/>
    <p:sldId id="609" r:id="rId205"/>
    <p:sldId id="645" r:id="rId206"/>
    <p:sldId id="646" r:id="rId207"/>
    <p:sldId id="647" r:id="rId208"/>
    <p:sldId id="596" r:id="rId209"/>
    <p:sldId id="637" r:id="rId210"/>
    <p:sldId id="634" r:id="rId211"/>
    <p:sldId id="635" r:id="rId212"/>
    <p:sldId id="638" r:id="rId213"/>
    <p:sldId id="639" r:id="rId214"/>
    <p:sldId id="625" r:id="rId215"/>
    <p:sldId id="626" r:id="rId216"/>
    <p:sldId id="640" r:id="rId217"/>
    <p:sldId id="627" r:id="rId218"/>
    <p:sldId id="628" r:id="rId219"/>
    <p:sldId id="641" r:id="rId220"/>
    <p:sldId id="618" r:id="rId221"/>
    <p:sldId id="619" r:id="rId222"/>
    <p:sldId id="620" r:id="rId223"/>
    <p:sldId id="621" r:id="rId224"/>
    <p:sldId id="622" r:id="rId225"/>
    <p:sldId id="610" r:id="rId226"/>
    <p:sldId id="611" r:id="rId227"/>
    <p:sldId id="612" r:id="rId228"/>
    <p:sldId id="613" r:id="rId229"/>
    <p:sldId id="614" r:id="rId230"/>
    <p:sldId id="615" r:id="rId231"/>
    <p:sldId id="616" r:id="rId232"/>
    <p:sldId id="617" r:id="rId233"/>
    <p:sldId id="643" r:id="rId234"/>
    <p:sldId id="629" r:id="rId235"/>
    <p:sldId id="630" r:id="rId236"/>
    <p:sldId id="636" r:id="rId237"/>
    <p:sldId id="523" r:id="rId238"/>
    <p:sldId id="505" r:id="rId239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655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7A25B"/>
    <a:srgbClr val="003366"/>
    <a:srgbClr val="005AA9"/>
    <a:srgbClr val="7F7F7F"/>
    <a:srgbClr val="8CED79"/>
    <a:srgbClr val="414146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3" autoAdjust="0"/>
    <p:restoredTop sz="72842" autoAdjust="0"/>
  </p:normalViewPr>
  <p:slideViewPr>
    <p:cSldViewPr>
      <p:cViewPr varScale="1">
        <p:scale>
          <a:sx n="83" d="100"/>
          <a:sy n="83" d="100"/>
        </p:scale>
        <p:origin x="2304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notesMaster" Target="notesMasters/notesMaster1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handoutMaster" Target="handoutMasters/handout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commentAuthors" Target="commentAuthor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presProps" Target="presProp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viewProps" Target="view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theme" Target="theme/theme1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ableStyles" Target="tableStyles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/>
            <a:t>Compile Time</a:t>
          </a:r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/>
            <a:t>Link Time</a:t>
          </a:r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/>
            <a:t>Load Time</a:t>
          </a:r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Entwickler</a:t>
          </a:r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/>
            <a:t>1x je </a:t>
          </a:r>
          <a:r>
            <a:rPr lang="de-DE" sz="140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</dgm:pt>
  </dgm:ptLst>
  <dgm:cxnLst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EA447-5B3B-4FCE-B382-592AA6E3076F}">
      <dsp:nvSpPr>
        <dsp:cNvPr id="0" name=""/>
        <dsp:cNvSpPr/>
      </dsp:nvSpPr>
      <dsp:spPr>
        <a:xfrm>
          <a:off x="108047" y="3117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Compile Time</a:t>
          </a:r>
        </a:p>
      </dsp:txBody>
      <dsp:txXfrm>
        <a:off x="540047" y="31174"/>
        <a:ext cx="2123317" cy="864000"/>
      </dsp:txXfrm>
    </dsp:sp>
    <dsp:sp modelId="{0503B176-32A5-4A04-B3E5-A9BD2E32D2E9}">
      <dsp:nvSpPr>
        <dsp:cNvPr id="0" name=""/>
        <dsp:cNvSpPr/>
      </dsp:nvSpPr>
      <dsp:spPr>
        <a:xfrm>
          <a:off x="1429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Entwickler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1x je </a:t>
          </a:r>
          <a:r>
            <a:rPr lang="de-DE" sz="1400" kern="1200"/>
            <a:t>Übersetzungseinheit (c.-Datei)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1429" y="1004159"/>
        <a:ext cx="2389854" cy="990000"/>
      </dsp:txXfrm>
    </dsp:sp>
    <dsp:sp modelId="{E89C0B31-2CD3-4FF3-A1D1-7839C0207329}">
      <dsp:nvSpPr>
        <dsp:cNvPr id="0" name=""/>
        <dsp:cNvSpPr/>
      </dsp:nvSpPr>
      <dsp:spPr>
        <a:xfrm>
          <a:off x="2876646" y="2043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Link Time</a:t>
          </a:r>
        </a:p>
      </dsp:txBody>
      <dsp:txXfrm>
        <a:off x="3308646" y="20434"/>
        <a:ext cx="2123317" cy="864000"/>
      </dsp:txXfrm>
    </dsp:sp>
    <dsp:sp modelId="{A86789FF-C8B3-4F46-8636-3EADBB276318}">
      <dsp:nvSpPr>
        <dsp:cNvPr id="0" name=""/>
        <dsp:cNvSpPr/>
      </dsp:nvSpPr>
      <dsp:spPr>
        <a:xfrm>
          <a:off x="2772747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/>
            <a:t>1x je Bauvorgang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2772747" y="1004159"/>
        <a:ext cx="2389854" cy="990000"/>
      </dsp:txXfrm>
    </dsp:sp>
    <dsp:sp modelId="{ADB1D890-E7C7-489B-898A-6D66123374DA}">
      <dsp:nvSpPr>
        <dsp:cNvPr id="0" name=""/>
        <dsp:cNvSpPr/>
      </dsp:nvSpPr>
      <dsp:spPr>
        <a:xfrm>
          <a:off x="5544065" y="32159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Load Time</a:t>
          </a:r>
        </a:p>
      </dsp:txBody>
      <dsp:txXfrm>
        <a:off x="5976065" y="32159"/>
        <a:ext cx="2123317" cy="864000"/>
      </dsp:txXfrm>
    </dsp:sp>
    <dsp:sp modelId="{E7867C99-F7B0-495C-A61B-ED3AD5818C9C}">
      <dsp:nvSpPr>
        <dsp:cNvPr id="0" name=""/>
        <dsp:cNvSpPr/>
      </dsp:nvSpPr>
      <dsp:spPr>
        <a:xfrm>
          <a:off x="5544065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Benutzer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Betriebsystem</a:t>
          </a:r>
          <a:endParaRPr lang="en-US" sz="1400" kern="1200"/>
        </a:p>
      </dsp:txBody>
      <dsp:txXfrm>
        <a:off x="5544065" y="1004159"/>
        <a:ext cx="238985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jpeg>
</file>

<file path=ppt/media/image46.jpeg>
</file>

<file path=ppt/media/image47.jpe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#include &lt;iostream&gt;</a:t>
            </a:r>
          </a:p>
          <a:p>
            <a:r>
              <a:rPr lang="en-US"/>
              <a:t>int main() {</a:t>
            </a:r>
          </a:p>
          <a:p>
            <a:r>
              <a:rPr lang="en-US"/>
              <a:t>  std::cout</a:t>
            </a:r>
          </a:p>
          <a:p>
            <a:r>
              <a:rPr lang="en-US"/>
              <a:t>     &lt;&lt; "Welcome!"</a:t>
            </a:r>
          </a:p>
          <a:p>
            <a:r>
              <a:rPr lang="en-US"/>
              <a:t>    &lt;&lt; std::endl;</a:t>
            </a:r>
          </a:p>
          <a:p>
            <a:r>
              <a:rPr lang="en-US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</a:t>
            </a:r>
          </a:p>
          <a:p>
            <a:r>
              <a:rPr lang="de-DE" altLang="de-DE" dirty="0">
                <a:latin typeface="Times New Roman" pitchFamily="16" charset="0"/>
              </a:rPr>
              <a:t>- Methoden sind immer Teil einer Klasse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„echte“ Funktionen sind nie Teil einer Klasse -&gt; existieren also nicht in Java</a:t>
            </a:r>
          </a:p>
          <a:p>
            <a:pPr marL="171450" indent="-171450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#2.</a:t>
            </a:r>
          </a:p>
          <a:p>
            <a:pPr marL="0" indent="0">
              <a:buFontTx/>
              <a:buNone/>
            </a:pPr>
            <a:r>
              <a:rPr lang="de-DE" altLang="de-DE" u="none" dirty="0">
                <a:latin typeface="Times New Roman" pitchFamily="16" charset="0"/>
              </a:rPr>
              <a:t>- Workaround durch „</a:t>
            </a:r>
            <a:r>
              <a:rPr lang="de-DE" altLang="de-DE" u="none" dirty="0" err="1">
                <a:latin typeface="Times New Roman" pitchFamily="16" charset="0"/>
              </a:rPr>
              <a:t>static</a:t>
            </a:r>
            <a:r>
              <a:rPr lang="de-DE" altLang="de-DE" u="none" dirty="0">
                <a:latin typeface="Times New Roman" pitchFamily="16" charset="0"/>
              </a:rPr>
              <a:t>“ Keyword vor Methoden und Utility-Klassen (</a:t>
            </a:r>
            <a:r>
              <a:rPr lang="de-DE" altLang="de-DE" u="none" dirty="0" err="1">
                <a:latin typeface="Times New Roman" pitchFamily="16" charset="0"/>
              </a:rPr>
              <a:t>public</a:t>
            </a:r>
            <a:r>
              <a:rPr lang="de-DE" altLang="de-DE" u="none" dirty="0">
                <a:latin typeface="Times New Roman" pitchFamily="16" charset="0"/>
              </a:rPr>
              <a:t> final, privater Konstruktor) in Java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-&gt; Viel </a:t>
            </a:r>
            <a:r>
              <a:rPr lang="de-DE" altLang="de-DE" dirty="0" err="1">
                <a:latin typeface="Times New Roman" pitchFamily="16" charset="0"/>
              </a:rPr>
              <a:t>Boilerplate</a:t>
            </a:r>
            <a:r>
              <a:rPr lang="de-DE" altLang="de-DE" dirty="0">
                <a:latin typeface="Times New Roman" pitchFamily="16" charset="0"/>
              </a:rPr>
              <a:t>-Code,</a:t>
            </a:r>
            <a:r>
              <a:rPr lang="de-DE" altLang="de-DE" baseline="0" dirty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privater Konstruktor mit "</a:t>
            </a:r>
            <a:r>
              <a:rPr lang="de-DE" altLang="de-DE" baseline="0" dirty="0" err="1">
                <a:latin typeface="Times New Roman" pitchFamily="16" charset="0"/>
              </a:rPr>
              <a:t>throw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new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UnsupportedOperationException</a:t>
            </a:r>
            <a:r>
              <a:rPr lang="de-DE" altLang="de-DE" baseline="0" dirty="0">
                <a:latin typeface="Times New Roman" pitchFamily="16" charset="0"/>
              </a:rPr>
              <a:t>()", finale Klasse,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#3. Ist es sinnvoll die Paketstruktur an die Verzeichnisstruktur zu binden?</a:t>
            </a:r>
          </a:p>
          <a:p>
            <a:r>
              <a:rPr lang="de-DE" altLang="de-DE" dirty="0">
                <a:latin typeface="Times New Roman" pitchFamily="16" charset="0"/>
              </a:rPr>
              <a:t>	Pro: Bessere Ordnung, leichte Orientierung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#4. Darf man in Java mehrere Klassen in einer Datei implementieren?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Ja, allerdings darf nur eine der äußeren Klassen </a:t>
            </a:r>
            <a:r>
              <a:rPr lang="de-DE" altLang="de-DE" dirty="0" err="1">
                <a:latin typeface="Times New Roman" pitchFamily="16" charset="0"/>
              </a:rPr>
              <a:t>public</a:t>
            </a:r>
            <a:r>
              <a:rPr lang="de-DE" altLang="de-DE" dirty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&lt;..&gt; es werden Pfade durchsucht, die z.B. in der IDE hinterlegt sind -&gt; Bibliotheken 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“..“ es wird zuerst der Pfad durchsucht, indem die Datei liegt -&gt; danach wie &lt;..&gt;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 Trennung in Header-</a:t>
            </a:r>
            <a:r>
              <a:rPr lang="de-DE" altLang="de-DE" baseline="0" dirty="0">
                <a:latin typeface="Times New Roman" pitchFamily="16" charset="0"/>
              </a:rPr>
              <a:t> und Implementierungsdatei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Pro</a:t>
            </a:r>
            <a:r>
              <a:rPr lang="de-DE" altLang="de-DE" dirty="0">
                <a:latin typeface="Times New Roman" pitchFamily="16" charset="0"/>
              </a:rPr>
              <a:t>: 		- Trennung von Interface und Implementierung erzeugt übersichtlichere Header/Bibliotheken</a:t>
            </a:r>
          </a:p>
          <a:p>
            <a:r>
              <a:rPr lang="de-DE" altLang="de-DE" dirty="0">
                <a:latin typeface="Times New Roman" pitchFamily="16" charset="0"/>
              </a:rPr>
              <a:t>			- Änderungen an der Implementierung führen nicht zur </a:t>
            </a:r>
            <a:r>
              <a:rPr lang="de-DE" altLang="de-DE" dirty="0" err="1">
                <a:latin typeface="Times New Roman" pitchFamily="16" charset="0"/>
              </a:rPr>
              <a:t>Rekompilierung</a:t>
            </a:r>
            <a:r>
              <a:rPr lang="de-DE" altLang="de-DE" dirty="0">
                <a:latin typeface="Times New Roman" pitchFamily="16" charset="0"/>
              </a:rPr>
              <a:t> aller abhängigen Dateien</a:t>
            </a:r>
          </a:p>
          <a:p>
            <a:r>
              <a:rPr lang="de-DE" altLang="de-DE" dirty="0">
                <a:latin typeface="Times New Roman" pitchFamily="16" charset="0"/>
              </a:rPr>
              <a:t>			- Reihenfolge der Methodendeklaration spielt keine Rolle mehr</a:t>
            </a: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Contra</a:t>
            </a:r>
            <a:r>
              <a:rPr lang="de-DE" altLang="de-DE" dirty="0">
                <a:latin typeface="Times New Roman" pitchFamily="16" charset="0"/>
              </a:rPr>
              <a:t>: 	- Bei Veränderungen an der .h-Datei müssen alle abhängigen Dateien neu kompiliert werden (wg. #</a:t>
            </a:r>
            <a:r>
              <a:rPr lang="de-DE" altLang="de-DE" dirty="0" err="1">
                <a:latin typeface="Times New Roman" pitchFamily="16" charset="0"/>
              </a:rPr>
              <a:t>include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		- Signatur der implementierten Methoden muss mit der Signatur der Deklarierten Methoden übereinstimmen</a:t>
            </a:r>
          </a:p>
          <a:p>
            <a:r>
              <a:rPr lang="de-DE" altLang="de-DE" dirty="0">
                <a:latin typeface="Times New Roman" pitchFamily="16" charset="0"/>
              </a:rPr>
              <a:t>				-&gt; Bei Übersehen, Fehler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endParaRPr lang="de-DE" altLang="de-DE" dirty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*.so – </a:t>
            </a:r>
            <a:r>
              <a:rPr lang="de-DE" dirty="0" err="1"/>
              <a:t>Shared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-&gt; Bibliothek, muss zur </a:t>
            </a:r>
            <a:r>
              <a:rPr lang="de-DE" b="1" dirty="0" err="1"/>
              <a:t>Compilezeit</a:t>
            </a:r>
            <a:r>
              <a:rPr lang="de-DE" dirty="0"/>
              <a:t> und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*.a – Static Library -&gt; Bibliothek muss zur </a:t>
            </a:r>
            <a:r>
              <a:rPr lang="de-DE" b="1" dirty="0" err="1"/>
              <a:t>Compilezeit</a:t>
            </a:r>
            <a:r>
              <a:rPr lang="de-DE" dirty="0"/>
              <a:t> und </a:t>
            </a:r>
            <a:r>
              <a:rPr lang="de-DE" b="1" dirty="0" err="1"/>
              <a:t>Linkzeit</a:t>
            </a:r>
            <a:r>
              <a:rPr lang="de-DE" b="1" dirty="0"/>
              <a:t> </a:t>
            </a:r>
            <a:r>
              <a:rPr lang="de-DE" dirty="0"/>
              <a:t>präsent sein -&gt;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</a:t>
            </a:r>
            <a:r>
              <a:rPr lang="de-DE" dirty="0" err="1"/>
              <a:t>dll</a:t>
            </a:r>
            <a:r>
              <a:rPr lang="de-DE" dirty="0"/>
              <a:t>  -&gt; MS Version des </a:t>
            </a:r>
            <a:r>
              <a:rPr lang="de-DE" dirty="0" err="1"/>
              <a:t>Shared</a:t>
            </a:r>
            <a:r>
              <a:rPr lang="de-DE" dirty="0"/>
              <a:t> Objects -&gt; muss aber </a:t>
            </a:r>
            <a:r>
              <a:rPr lang="de-DE" b="1" u="sng" dirty="0"/>
              <a:t>nicht</a:t>
            </a:r>
            <a:r>
              <a:rPr lang="de-DE" dirty="0"/>
              <a:t> zur </a:t>
            </a:r>
            <a:r>
              <a:rPr lang="de-DE" b="1" dirty="0" err="1"/>
              <a:t>Compilezeit</a:t>
            </a:r>
            <a:r>
              <a:rPr lang="de-DE" dirty="0"/>
              <a:t> oder sogar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585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(</a:t>
            </a:r>
            <a:r>
              <a:rPr lang="de-DE" dirty="0" err="1"/>
              <a:t>vgl</a:t>
            </a:r>
            <a:r>
              <a:rPr lang="de-DE" dirty="0"/>
              <a:t> auch: https://en.wikibooks.org/wiki/C%2B%2B_Programming/Programming_Languages/Comparisons/Java )</a:t>
            </a:r>
          </a:p>
          <a:p>
            <a:pPr>
              <a:defRPr/>
            </a:pPr>
            <a:r>
              <a:rPr lang="de-DE" dirty="0"/>
              <a:t>Java: </a:t>
            </a:r>
          </a:p>
          <a:p>
            <a:pPr>
              <a:defRPr/>
            </a:pPr>
            <a:r>
              <a:rPr lang="de-DE" dirty="0"/>
              <a:t>+ plattformunabhängige Repräsentation</a:t>
            </a:r>
          </a:p>
          <a:p>
            <a:pPr>
              <a:defRPr/>
            </a:pPr>
            <a:r>
              <a:rPr lang="de-DE" dirty="0"/>
              <a:t>+ JVM fördert Entwicklung anderer Sprachen (Scala, Groovy, </a:t>
            </a:r>
            <a:r>
              <a:rPr lang="de-DE" dirty="0" err="1"/>
              <a:t>Clojure</a:t>
            </a:r>
            <a:r>
              <a:rPr lang="de-DE" dirty="0"/>
              <a:t>,...) -&gt; Wettbewerbsvorteil?</a:t>
            </a:r>
          </a:p>
          <a:p>
            <a:pPr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langsamer als C++ (nicht zwingend wahr)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nur dynamisches Linken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>
              <a:buFontTx/>
              <a:buNone/>
              <a:defRPr/>
            </a:pPr>
            <a:r>
              <a:rPr lang="de-DE" dirty="0"/>
              <a:t>C++  </a:t>
            </a:r>
          </a:p>
          <a:p>
            <a:pPr>
              <a:buFontTx/>
              <a:buNone/>
              <a:defRPr/>
            </a:pPr>
            <a:r>
              <a:rPr lang="de-DE" dirty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dirty="0"/>
              <a:t>+ Leistungsfähigkeit?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endParaRPr lang="de-DE" dirty="0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https://stackoverflow.com/questions/2095277/difference-bettwen-c-and-java-compilation-process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dirty="0"/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 err="1"/>
              <a:t>Inkrementalität</a:t>
            </a:r>
            <a:r>
              <a:rPr lang="en-US" dirty="0"/>
              <a:t>: Nur die .class-</a:t>
            </a:r>
            <a:r>
              <a:rPr lang="en-US" dirty="0" err="1"/>
              <a:t>Datei</a:t>
            </a:r>
            <a:r>
              <a:rPr lang="en-US" dirty="0"/>
              <a:t>, </a:t>
            </a:r>
            <a:r>
              <a:rPr lang="en-US" dirty="0" err="1"/>
              <a:t>deren</a:t>
            </a:r>
            <a:r>
              <a:rPr lang="en-US" dirty="0"/>
              <a:t> .java-</a:t>
            </a:r>
            <a:r>
              <a:rPr lang="en-US" dirty="0" err="1"/>
              <a:t>Datei</a:t>
            </a:r>
            <a:r>
              <a:rPr lang="en-US" dirty="0"/>
              <a:t> </a:t>
            </a:r>
            <a:r>
              <a:rPr lang="en-US" dirty="0" err="1"/>
              <a:t>geändert</a:t>
            </a:r>
            <a:r>
              <a:rPr lang="en-US" dirty="0"/>
              <a:t> </a:t>
            </a:r>
            <a:r>
              <a:rPr lang="en-US" dirty="0" err="1"/>
              <a:t>wurde</a:t>
            </a:r>
            <a:r>
              <a:rPr lang="en-US" dirty="0"/>
              <a:t> muss </a:t>
            </a:r>
            <a:r>
              <a:rPr lang="en-US" dirty="0" err="1"/>
              <a:t>rekompiliert</a:t>
            </a:r>
            <a:r>
              <a:rPr lang="en-US" dirty="0"/>
              <a:t> warden</a:t>
            </a:r>
          </a:p>
          <a:p>
            <a:pPr marL="907851" lvl="1" indent="-164901">
              <a:buFont typeface="Arial" panose="020B0604020202020204" pitchFamily="34" charset="0"/>
              <a:buChar char="•"/>
            </a:pPr>
            <a:r>
              <a:rPr lang="en-US" dirty="0" err="1"/>
              <a:t>Vgl</a:t>
            </a:r>
            <a:r>
              <a:rPr lang="en-US" dirty="0"/>
              <a:t>. C/C++ das </a:t>
            </a:r>
            <a:r>
              <a:rPr lang="en-US" dirty="0" err="1"/>
              <a:t>komplette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ggf</a:t>
            </a:r>
            <a:r>
              <a:rPr lang="en-US" dirty="0"/>
              <a:t>. neu </a:t>
            </a:r>
            <a:r>
              <a:rPr lang="en-US" dirty="0" err="1"/>
              <a:t>kompiliert</a:t>
            </a:r>
            <a:r>
              <a:rPr lang="en-US" dirty="0"/>
              <a:t> und </a:t>
            </a:r>
            <a:r>
              <a:rPr lang="en-US" dirty="0" err="1"/>
              <a:t>gelinkt</a:t>
            </a:r>
            <a:r>
              <a:rPr lang="en-US" dirty="0"/>
              <a:t>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Anders als bspw. in Ruby,</a:t>
            </a:r>
            <a:r>
              <a:rPr lang="en-US" baseline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b="1" u="sng" dirty="0" err="1"/>
              <a:t>Vorsicht</a:t>
            </a:r>
            <a:r>
              <a:rPr lang="en-US" dirty="0"/>
              <a:t>: Include-Guards </a:t>
            </a:r>
            <a:r>
              <a:rPr lang="en-US" dirty="0" err="1"/>
              <a:t>schützen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davor</a:t>
            </a:r>
            <a:r>
              <a:rPr lang="en-US" dirty="0"/>
              <a:t>, </a:t>
            </a:r>
            <a:r>
              <a:rPr lang="en-US" dirty="0" err="1"/>
              <a:t>dass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Header und seine </a:t>
            </a:r>
            <a:r>
              <a:rPr lang="en-US" dirty="0" err="1"/>
              <a:t>Implementierung</a:t>
            </a:r>
            <a:r>
              <a:rPr lang="en-US" dirty="0"/>
              <a:t> </a:t>
            </a:r>
            <a:r>
              <a:rPr lang="en-US" dirty="0" err="1"/>
              <a:t>mehrfach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resultierenden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auftauchen</a:t>
            </a:r>
            <a:r>
              <a:rPr lang="en-US" dirty="0"/>
              <a:t>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b="1" i="0" u="sng" dirty="0"/>
              <a:t>Extern-Keyword</a:t>
            </a:r>
            <a:r>
              <a:rPr lang="de-DE" dirty="0"/>
              <a:t>: macht die </a:t>
            </a:r>
            <a:r>
              <a:rPr lang="de-DE" b="1" dirty="0"/>
              <a:t>Funktion</a:t>
            </a:r>
            <a:r>
              <a:rPr lang="de-DE" dirty="0"/>
              <a:t> für alle Dateien (</a:t>
            </a:r>
            <a:r>
              <a:rPr lang="de-DE" dirty="0" err="1"/>
              <a:t>Compilation</a:t>
            </a:r>
            <a:r>
              <a:rPr lang="de-DE" dirty="0"/>
              <a:t> Units) sichtbar solange sie die Deklaration der Funktion kennen (Header)</a:t>
            </a:r>
          </a:p>
          <a:p>
            <a:pPr marL="742950" lvl="1" indent="0">
              <a:buFontTx/>
              <a:buNone/>
            </a:pPr>
            <a:r>
              <a:rPr lang="de-DE" dirty="0"/>
              <a:t>-&gt; Wird bei Deklarationen (Header) immer implizit vom Compiler angehängt</a:t>
            </a:r>
          </a:p>
          <a:p>
            <a:pPr marL="171450" lvl="0" indent="-171450">
              <a:buFont typeface="Symbol" panose="05050102010706020507" pitchFamily="18" charset="2"/>
              <a:buChar char="-"/>
            </a:pPr>
            <a:r>
              <a:rPr lang="de-DE" b="1" u="sng" dirty="0"/>
              <a:t>Extern-Keyword:</a:t>
            </a:r>
            <a:r>
              <a:rPr lang="de-DE" dirty="0"/>
              <a:t> führt bei einer </a:t>
            </a:r>
            <a:r>
              <a:rPr lang="de-DE" b="1" dirty="0"/>
              <a:t>Variable</a:t>
            </a:r>
            <a:r>
              <a:rPr lang="de-DE" dirty="0"/>
              <a:t> dazu, dass sie mit ihrem Typ deklariert wird, ohne Speicher zu reservieren oder einen Wert zuzuweisen und macht sie für das ganze Programm sichtbar.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611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#1 - Wie ist es möglich, dass man erfolgreich kompilieren aber nicht linken kann?</a:t>
            </a:r>
          </a:p>
          <a:p>
            <a:r>
              <a:rPr lang="de-DE" altLang="de-DE" baseline="0" dirty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dirty="0" err="1">
                <a:latin typeface="Times New Roman" pitchFamily="16" charset="0"/>
              </a:rPr>
              <a:t>cpp</a:t>
            </a:r>
            <a:r>
              <a:rPr lang="de-DE" altLang="de-DE" baseline="0" dirty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dirty="0" err="1">
                <a:latin typeface="Times New Roman" pitchFamily="16" charset="0"/>
              </a:rPr>
              <a:t>One</a:t>
            </a:r>
            <a:r>
              <a:rPr lang="de-DE" altLang="de-DE" baseline="0" dirty="0">
                <a:latin typeface="Times New Roman" pitchFamily="16" charset="0"/>
              </a:rPr>
              <a:t> Definition Rule verletzt, https://en.wikipedia.org/wiki/One_Definition_Rule)</a:t>
            </a:r>
            <a:br>
              <a:rPr lang="de-DE" altLang="de-DE" baseline="0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#2 -	Präprozessor = Codegenerator -&gt; generiert Modifizierten Code je nach Anweisungen (IF/DEF, Makros, etc..)</a:t>
            </a:r>
          </a:p>
          <a:p>
            <a:r>
              <a:rPr lang="de-DE" altLang="de-DE" dirty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Andere Sprachen: </a:t>
            </a:r>
          </a:p>
          <a:p>
            <a:r>
              <a:rPr lang="de-DE" altLang="de-DE" baseline="0" dirty="0">
                <a:latin typeface="Times New Roman" pitchFamily="16" charset="0"/>
              </a:rPr>
              <a:t>	- PHP </a:t>
            </a:r>
            <a:r>
              <a:rPr lang="de-DE" altLang="de-DE" b="1" baseline="0" dirty="0">
                <a:latin typeface="Times New Roman" pitchFamily="16" charset="0"/>
              </a:rPr>
              <a:t>ist</a:t>
            </a:r>
            <a:r>
              <a:rPr lang="de-DE" altLang="de-DE" b="0" baseline="0" dirty="0">
                <a:latin typeface="Times New Roman" pitchFamily="16" charset="0"/>
              </a:rPr>
              <a:t> ein Präprozessor -&gt; Generiert HTML-Code</a:t>
            </a:r>
          </a:p>
          <a:p>
            <a:r>
              <a:rPr lang="de-DE" altLang="de-DE" b="0" baseline="0" dirty="0">
                <a:latin typeface="Times New Roman" pitchFamily="16" charset="0"/>
              </a:rPr>
              <a:t>	- </a:t>
            </a:r>
            <a:r>
              <a:rPr lang="de-DE" altLang="de-DE" b="0" baseline="0" dirty="0" err="1">
                <a:latin typeface="Times New Roman" pitchFamily="16" charset="0"/>
              </a:rPr>
              <a:t>VB.Net</a:t>
            </a:r>
            <a:r>
              <a:rPr lang="de-DE" altLang="de-DE" b="0" baseline="0" dirty="0">
                <a:latin typeface="Times New Roman" pitchFamily="16" charset="0"/>
              </a:rPr>
              <a:t> Compiler hat einen Präprozessor</a:t>
            </a:r>
          </a:p>
          <a:p>
            <a:endParaRPr lang="de-DE" altLang="de-DE" b="0" baseline="0" dirty="0">
              <a:latin typeface="Times New Roman" pitchFamily="16" charset="0"/>
            </a:endParaRPr>
          </a:p>
          <a:p>
            <a:r>
              <a:rPr lang="de-DE" altLang="de-DE" b="0" baseline="0" dirty="0">
                <a:latin typeface="Times New Roman" pitchFamily="16" charset="0"/>
              </a:rPr>
              <a:t>#3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dirty="0" err="1">
                <a:sym typeface="Wingdings" panose="05000000000000000000" pitchFamily="2" charset="2"/>
              </a:rPr>
              <a:t>Implementierungen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im</a:t>
            </a:r>
            <a:r>
              <a:rPr lang="en-US" b="1" baseline="0" dirty="0">
                <a:sym typeface="Wingdings" panose="05000000000000000000" pitchFamily="2" charset="2"/>
              </a:rPr>
              <a:t> Header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OK, </a:t>
            </a:r>
            <a:r>
              <a:rPr lang="en-US" baseline="0" dirty="0" err="1">
                <a:sym typeface="Wingdings" panose="05000000000000000000" pitchFamily="2" charset="2"/>
              </a:rPr>
              <a:t>wenn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sie</a:t>
            </a:r>
            <a:r>
              <a:rPr lang="en-US" baseline="0" dirty="0">
                <a:sym typeface="Wingdings" panose="05000000000000000000" pitchFamily="2" charset="2"/>
              </a:rPr>
              <a:t> "</a:t>
            </a:r>
            <a:r>
              <a:rPr lang="en-US" baseline="0" dirty="0" err="1">
                <a:sym typeface="Wingdings" panose="05000000000000000000" pitchFamily="2" charset="2"/>
              </a:rPr>
              <a:t>klein</a:t>
            </a:r>
            <a:r>
              <a:rPr lang="en-US" baseline="0" dirty="0">
                <a:sym typeface="Wingdings" panose="05000000000000000000" pitchFamily="2" charset="2"/>
              </a:rPr>
              <a:t>"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und </a:t>
            </a:r>
            <a:r>
              <a:rPr lang="en-US" baseline="0" dirty="0" err="1">
                <a:sym typeface="Wingdings" panose="05000000000000000000" pitchFamily="2" charset="2"/>
              </a:rPr>
              <a:t>sich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nicht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häufig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ändern</a:t>
            </a:r>
            <a:endParaRPr lang="en-US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Problem </a:t>
            </a:r>
            <a:r>
              <a:rPr lang="en-US" b="1" baseline="0" dirty="0" err="1">
                <a:sym typeface="Wingdings" panose="05000000000000000000" pitchFamily="2" charset="2"/>
              </a:rPr>
              <a:t>bei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Änderungen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</a:t>
            </a:r>
            <a:r>
              <a:rPr lang="en-US" baseline="0" dirty="0">
                <a:sym typeface="Wingdings" panose="05000000000000000000" pitchFamily="2" charset="2"/>
              </a:rPr>
              <a:t> Header: </a:t>
            </a:r>
            <a:r>
              <a:rPr lang="en-US" baseline="0" dirty="0" err="1">
                <a:sym typeface="Wingdings" panose="05000000000000000000" pitchFamily="2" charset="2"/>
              </a:rPr>
              <a:t>Alle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abhängigen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Impl-Dateien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müssen</a:t>
            </a:r>
            <a:r>
              <a:rPr lang="en-US" baseline="0" dirty="0">
                <a:sym typeface="Wingdings" panose="05000000000000000000" pitchFamily="2" charset="2"/>
              </a:rPr>
              <a:t> neu </a:t>
            </a:r>
            <a:r>
              <a:rPr lang="en-US" baseline="0" dirty="0" err="1">
                <a:sym typeface="Wingdings" panose="05000000000000000000" pitchFamily="2" charset="2"/>
              </a:rPr>
              <a:t>kompiliert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werden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endParaRPr lang="en-US" baseline="0" dirty="0">
              <a:sym typeface="Wingdings" panose="05000000000000000000" pitchFamily="2" charset="2"/>
            </a:endParaRPr>
          </a:p>
          <a:p>
            <a:r>
              <a:rPr lang="en-US" baseline="0" dirty="0">
                <a:sym typeface="Wingdings" panose="05000000000000000000" pitchFamily="2" charset="2"/>
              </a:rPr>
              <a:t>#4 – </a:t>
            </a:r>
            <a:r>
              <a:rPr lang="en-US" baseline="0" dirty="0" err="1">
                <a:sym typeface="Wingdings" panose="05000000000000000000" pitchFamily="2" charset="2"/>
              </a:rPr>
              <a:t>Doku</a:t>
            </a:r>
            <a:r>
              <a:rPr lang="en-US" baseline="0" dirty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dirty="0">
                <a:sym typeface="Wingdings" panose="05000000000000000000" pitchFamily="2" charset="2"/>
              </a:rPr>
              <a:t>Das </a:t>
            </a:r>
            <a:r>
              <a:rPr lang="en-US" baseline="0" dirty="0" err="1">
                <a:sym typeface="Wingdings" panose="05000000000000000000" pitchFamily="2" charset="2"/>
              </a:rPr>
              <a:t>ist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keine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nebensächlich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Frage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Header</a:t>
            </a:r>
            <a:r>
              <a:rPr lang="en-US" b="0" baseline="0" dirty="0">
                <a:sym typeface="Wingdings" panose="05000000000000000000" pitchFamily="2" charset="2"/>
              </a:rPr>
              <a:t>: Das </a:t>
            </a:r>
            <a:r>
              <a:rPr lang="en-US" b="0" baseline="0" dirty="0" err="1">
                <a:sym typeface="Wingdings" panose="05000000000000000000" pitchFamily="2" charset="2"/>
              </a:rPr>
              <a:t>ist</a:t>
            </a:r>
            <a:r>
              <a:rPr lang="en-US" b="0" baseline="0" dirty="0">
                <a:sym typeface="Wingdings" panose="05000000000000000000" pitchFamily="2" charset="2"/>
              </a:rPr>
              <a:t> das, was man </a:t>
            </a:r>
            <a:r>
              <a:rPr lang="en-US" b="0" baseline="0" dirty="0" err="1">
                <a:sym typeface="Wingdings" panose="05000000000000000000" pitchFamily="2" charset="2"/>
              </a:rPr>
              <a:t>seinen</a:t>
            </a:r>
            <a:r>
              <a:rPr lang="en-US" b="0" baseline="0" dirty="0">
                <a:sym typeface="Wingdings" panose="05000000000000000000" pitchFamily="2" charset="2"/>
              </a:rPr>
              <a:t> "</a:t>
            </a:r>
            <a:r>
              <a:rPr lang="en-US" b="0" baseline="0" dirty="0" err="1">
                <a:sym typeface="Wingdings" panose="05000000000000000000" pitchFamily="2" charset="2"/>
              </a:rPr>
              <a:t>Kunden</a:t>
            </a:r>
            <a:r>
              <a:rPr lang="en-US" b="0" baseline="0" dirty="0">
                <a:sym typeface="Wingdings" panose="05000000000000000000" pitchFamily="2" charset="2"/>
              </a:rPr>
              <a:t>" an die Hand </a:t>
            </a:r>
            <a:r>
              <a:rPr lang="en-US" b="0" baseline="0" dirty="0" err="1">
                <a:sym typeface="Wingdings" panose="05000000000000000000" pitchFamily="2" charset="2"/>
              </a:rPr>
              <a:t>gibt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daher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sollte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dort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auch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stehen</a:t>
            </a:r>
            <a:endParaRPr lang="en-US" b="0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</a:t>
            </a:r>
            <a:r>
              <a:rPr lang="en-US" b="1" baseline="0" dirty="0" err="1">
                <a:sym typeface="Wingdings" panose="05000000000000000000" pitchFamily="2" charset="2"/>
              </a:rPr>
              <a:t>cpp</a:t>
            </a:r>
            <a:r>
              <a:rPr lang="en-US" b="0" baseline="0" dirty="0">
                <a:sym typeface="Wingdings" panose="05000000000000000000" pitchFamily="2" charset="2"/>
              </a:rPr>
              <a:t>: </a:t>
            </a:r>
            <a:r>
              <a:rPr lang="en-US" b="0" baseline="0" dirty="0" err="1">
                <a:sym typeface="Wingdings" panose="05000000000000000000" pitchFamily="2" charset="2"/>
              </a:rPr>
              <a:t>Wenn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Dokumentation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im</a:t>
            </a:r>
            <a:r>
              <a:rPr lang="en-US" b="0" baseline="0" dirty="0">
                <a:sym typeface="Wingdings" panose="05000000000000000000" pitchFamily="2" charset="2"/>
              </a:rPr>
              <a:t> Header </a:t>
            </a:r>
            <a:r>
              <a:rPr lang="en-US" b="0" baseline="0" dirty="0" err="1">
                <a:sym typeface="Wingdings" panose="05000000000000000000" pitchFamily="2" charset="2"/>
              </a:rPr>
              <a:t>verändert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wird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müssen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alle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abhängigen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cpp-Dateien</a:t>
            </a:r>
            <a:r>
              <a:rPr lang="en-US" b="0" baseline="0" dirty="0">
                <a:sym typeface="Wingdings" panose="05000000000000000000" pitchFamily="2" charset="2"/>
              </a:rPr>
              <a:t> neu </a:t>
            </a:r>
            <a:r>
              <a:rPr lang="en-US" b="0" baseline="0" dirty="0" err="1">
                <a:sym typeface="Wingdings" panose="05000000000000000000" pitchFamily="2" charset="2"/>
              </a:rPr>
              <a:t>kompiliert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werden</a:t>
            </a:r>
            <a:r>
              <a:rPr lang="en-US" b="0" baseline="0" dirty="0">
                <a:sym typeface="Wingdings" panose="05000000000000000000" pitchFamily="2" charset="2"/>
              </a:rPr>
              <a:t>.</a:t>
            </a:r>
            <a:endParaRPr lang="en-US" b="1" baseline="0" dirty="0">
              <a:sym typeface="Wingdings" panose="05000000000000000000" pitchFamily="2" charset="2"/>
            </a:endParaRPr>
          </a:p>
          <a:p>
            <a:endParaRPr lang="de-DE" altLang="de-DE" b="0" baseline="0" dirty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Add 2018-07-23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/>
              <a:t>Odeint</a:t>
            </a:r>
            <a:r>
              <a:rPr lang="en-US" b="0"/>
              <a:t>: library for solving initial-value</a:t>
            </a:r>
            <a:r>
              <a:rPr lang="en-US" b="0" baseline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UB: 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z.B</a:t>
            </a:r>
            <a:r>
              <a:rPr lang="en-US" dirty="0"/>
              <a:t>. Buffer overflow -&gt; Auf </a:t>
            </a:r>
            <a:r>
              <a:rPr lang="en-US" dirty="0" err="1"/>
              <a:t>ein</a:t>
            </a:r>
            <a:r>
              <a:rPr lang="en-US" dirty="0"/>
              <a:t> Array </a:t>
            </a:r>
            <a:r>
              <a:rPr lang="en-US" dirty="0" err="1"/>
              <a:t>zugreigen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seine </a:t>
            </a:r>
            <a:r>
              <a:rPr lang="en-US" dirty="0" err="1"/>
              <a:t>größe</a:t>
            </a:r>
            <a:r>
              <a:rPr lang="en-US" dirty="0"/>
              <a:t> </a:t>
            </a:r>
            <a:r>
              <a:rPr lang="en-US" dirty="0" err="1"/>
              <a:t>hinaus</a:t>
            </a:r>
            <a:r>
              <a:rPr lang="en-US" dirty="0"/>
              <a:t> (</a:t>
            </a:r>
            <a:r>
              <a:rPr lang="en-US" dirty="0" err="1"/>
              <a:t>vgl</a:t>
            </a:r>
            <a:r>
              <a:rPr lang="en-US" dirty="0"/>
              <a:t>. Index out of Bounds in Java)</a:t>
            </a:r>
          </a:p>
          <a:p>
            <a:pPr marL="914400" lvl="1" indent="-171450">
              <a:buFontTx/>
              <a:buChar char="-"/>
            </a:pPr>
            <a:r>
              <a:rPr lang="en-US" dirty="0"/>
              <a:t>Z.B. Signed Integer overflow -&gt; </a:t>
            </a:r>
            <a:r>
              <a:rPr lang="en-US" dirty="0" err="1"/>
              <a:t>Inkrementieren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int Variable </a:t>
            </a:r>
            <a:r>
              <a:rPr lang="en-US" dirty="0" err="1"/>
              <a:t>über</a:t>
            </a:r>
            <a:r>
              <a:rPr lang="en-US" dirty="0"/>
              <a:t> MAX_INT </a:t>
            </a:r>
            <a:r>
              <a:rPr lang="en-US" dirty="0" err="1"/>
              <a:t>hinaus</a:t>
            </a:r>
            <a:r>
              <a:rPr lang="en-US" dirty="0"/>
              <a:t> -&gt; MIN_INT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Undefiniertes</a:t>
            </a:r>
            <a:r>
              <a:rPr lang="en-US" dirty="0"/>
              <a:t> type casting </a:t>
            </a:r>
            <a:r>
              <a:rPr lang="en-US" dirty="0" err="1"/>
              <a:t>z.B</a:t>
            </a:r>
            <a:r>
              <a:rPr lang="en-US" dirty="0"/>
              <a:t>. Double -&gt; Float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66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objdump</a:t>
            </a:r>
            <a:r>
              <a:rPr lang="de-DE" baseline="0"/>
              <a:t> -a main.exe # For listing segment boundaries</a:t>
            </a:r>
          </a:p>
          <a:p>
            <a:r>
              <a:rPr lang="de-DE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</a:t>
            </a:r>
            <a:r>
              <a:rPr lang="de-DE" altLang="de-DE" baseline="0">
                <a:latin typeface="Times New Roman" pitchFamily="16" charset="0"/>
              </a:rPr>
              <a:t> ist beliebig groß</a:t>
            </a:r>
            <a:endParaRPr lang="de-DE" altLang="de-DE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Default-Initialisierung ist bei </a:t>
            </a:r>
            <a:r>
              <a:rPr lang="de-DE" altLang="de-DE" err="1">
                <a:latin typeface="Times New Roman" pitchFamily="16" charset="0"/>
              </a:rPr>
              <a:t>gcc</a:t>
            </a:r>
            <a:r>
              <a:rPr lang="de-DE" altLang="de-DE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&lt;&lt; operator </a:t>
            </a:r>
            <a:r>
              <a:rPr lang="en-US" dirty="0" err="1"/>
              <a:t>konvertiert</a:t>
            </a:r>
            <a:r>
              <a:rPr lang="en-US" dirty="0"/>
              <a:t> Char-Arrays </a:t>
            </a:r>
            <a:r>
              <a:rPr lang="en-US" dirty="0" err="1"/>
              <a:t>direkt</a:t>
            </a:r>
            <a:r>
              <a:rPr lang="en-US" dirty="0"/>
              <a:t> in </a:t>
            </a:r>
            <a:r>
              <a:rPr lang="en-US" dirty="0" err="1"/>
              <a:t>lesbare</a:t>
            </a:r>
            <a:r>
              <a:rPr lang="en-US" dirty="0"/>
              <a:t> Strings</a:t>
            </a:r>
          </a:p>
          <a:p>
            <a:r>
              <a:rPr lang="en-US" dirty="0"/>
              <a:t>(void *) </a:t>
            </a:r>
            <a:r>
              <a:rPr lang="en-US" dirty="0" err="1"/>
              <a:t>entfernt</a:t>
            </a:r>
            <a:r>
              <a:rPr lang="en-US" dirty="0"/>
              <a:t> </a:t>
            </a:r>
            <a:r>
              <a:rPr lang="en-US" dirty="0" err="1"/>
              <a:t>sozusagen</a:t>
            </a:r>
            <a:r>
              <a:rPr lang="en-US" dirty="0"/>
              <a:t> die </a:t>
            </a:r>
            <a:r>
              <a:rPr lang="en-US" dirty="0" err="1"/>
              <a:t>Typinformation</a:t>
            </a:r>
            <a:r>
              <a:rPr lang="en-US" dirty="0"/>
              <a:t> des Arrays/Pointers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Immer wenn man z.B. Arrays als Parameter übergeben möchte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Oder Objekte ohne eine Kopie von diesen zu erstellen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  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Java: Übergabe per Reference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CPP wäre sonst nur </a:t>
            </a:r>
            <a:r>
              <a:rPr lang="de-DE" altLang="de-DE" dirty="0" err="1">
                <a:latin typeface="Times New Roman" pitchFamily="16" charset="0"/>
              </a:rPr>
              <a:t>call-by-value</a:t>
            </a:r>
            <a:r>
              <a:rPr lang="de-DE" altLang="de-DE" dirty="0">
                <a:latin typeface="Times New Roman" pitchFamily="16" charset="0"/>
              </a:rPr>
              <a:t> möglich -&gt; Variablenwerte würden immer Kopiert 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80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Wann benötigt eine Referenz</a:t>
            </a:r>
            <a:r>
              <a:rPr lang="en-US" baseline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Klassenmember</a:t>
            </a:r>
          </a:p>
          <a:p>
            <a:r>
              <a:rPr lang="en-US" baseline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C++98:</a:t>
            </a:r>
            <a:r>
              <a:rPr lang="en-US" baseline="0" dirty="0"/>
              <a:t> erster internationaler Standard von C++</a:t>
            </a:r>
          </a:p>
          <a:p>
            <a:r>
              <a:rPr lang="en-US" baseline="0" dirty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Vermeidet</a:t>
            </a:r>
            <a:r>
              <a:rPr lang="de-DE" altLang="de-DE" baseline="0" dirty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Macht</a:t>
            </a:r>
            <a:r>
              <a:rPr lang="de-DE" altLang="de-DE" baseline="0" dirty="0">
                <a:latin typeface="Times New Roman" pitchFamily="16" charset="0"/>
              </a:rPr>
              <a:t> Absicht des Programmierers klar -&gt; Dokumentation</a:t>
            </a:r>
          </a:p>
          <a:p>
            <a:pPr marL="0" indent="0">
              <a:buFontTx/>
              <a:buNone/>
            </a:pPr>
            <a:r>
              <a:rPr lang="de-DE" altLang="de-DE" baseline="0" dirty="0">
                <a:latin typeface="Times New Roman" pitchFamily="16" charset="0"/>
              </a:rPr>
              <a:t>#2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In C++ ist das bei Methoden eigentlich immer sinnvoll um zu signalisieren, dass diese das </a:t>
            </a:r>
            <a:r>
              <a:rPr lang="de-DE" altLang="de-DE" baseline="0" dirty="0" err="1">
                <a:latin typeface="Times New Roman" pitchFamily="16" charset="0"/>
              </a:rPr>
              <a:t>Object</a:t>
            </a:r>
            <a:r>
              <a:rPr lang="de-DE" altLang="de-DE" baseline="0" dirty="0">
                <a:latin typeface="Times New Roman" pitchFamily="16" charset="0"/>
              </a:rPr>
              <a:t> manipulieren können oder nicht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Bei Aufruf- und Rückgabeparametern, wenn deren Zustand nicht geändert werden soll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#3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altLang="de-DE" b="1" baseline="0" dirty="0">
                <a:latin typeface="Times New Roman" pitchFamily="16" charset="0"/>
              </a:rPr>
              <a:t>Java: </a:t>
            </a:r>
            <a:r>
              <a:rPr lang="de-DE" altLang="de-DE" b="0" baseline="0" dirty="0">
                <a:latin typeface="Times New Roman" pitchFamily="16" charset="0"/>
              </a:rPr>
              <a:t>Keine neue </a:t>
            </a:r>
            <a:r>
              <a:rPr lang="de-DE" altLang="de-DE" b="1" baseline="0" dirty="0">
                <a:latin typeface="Times New Roman" pitchFamily="16" charset="0"/>
              </a:rPr>
              <a:t>Zuweisung</a:t>
            </a:r>
            <a:r>
              <a:rPr lang="de-DE" altLang="de-DE" b="0" baseline="0" dirty="0">
                <a:latin typeface="Times New Roman" pitchFamily="16" charset="0"/>
              </a:rPr>
              <a:t> möglich, Manipulationen am </a:t>
            </a:r>
            <a:r>
              <a:rPr lang="de-DE" altLang="de-DE" b="1" baseline="0" dirty="0">
                <a:latin typeface="Times New Roman" pitchFamily="16" charset="0"/>
              </a:rPr>
              <a:t>Zustand</a:t>
            </a:r>
            <a:r>
              <a:rPr lang="de-DE" altLang="de-DE" b="0" baseline="0" dirty="0">
                <a:latin typeface="Times New Roman" pitchFamily="16" charset="0"/>
              </a:rPr>
              <a:t> sind </a:t>
            </a:r>
            <a:r>
              <a:rPr lang="de-DE" altLang="de-DE" b="1" baseline="0" dirty="0">
                <a:latin typeface="Times New Roman" pitchFamily="16" charset="0"/>
              </a:rPr>
              <a:t>möglich</a:t>
            </a:r>
            <a:r>
              <a:rPr lang="de-DE" altLang="de-DE" b="0" baseline="0" dirty="0">
                <a:latin typeface="Times New Roman" pitchFamily="16" charset="0"/>
              </a:rPr>
              <a:t>.    </a:t>
            </a:r>
            <a:endParaRPr lang="de-DE" altLang="de-DE" b="1" baseline="0" dirty="0">
              <a:latin typeface="Times New Roman" pitchFamily="16" charset="0"/>
            </a:endParaRP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Position</a:t>
            </a:r>
            <a:r>
              <a:rPr lang="de-DE" altLang="de-DE" baseline="0" dirty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dirty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dirty="0">
                <a:latin typeface="Times New Roman" pitchFamily="16" charset="0"/>
              </a:rPr>
              <a:t>erste Variable</a:t>
            </a:r>
            <a:r>
              <a:rPr lang="de-DE" altLang="de-DE" i="0" baseline="0" dirty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dirty="0">
                <a:latin typeface="Times New Roman" pitchFamily="16" charset="0"/>
              </a:rPr>
              <a:t>int.</a:t>
            </a:r>
            <a:br>
              <a:rPr lang="de-DE" altLang="de-DE" i="1" baseline="0" dirty="0">
                <a:latin typeface="Times New Roman" pitchFamily="16" charset="0"/>
              </a:rPr>
            </a:br>
            <a:r>
              <a:rPr lang="de-DE" altLang="de-DE" i="0" baseline="0" dirty="0" err="1">
                <a:latin typeface="Times New Roman" pitchFamily="16" charset="0"/>
              </a:rPr>
              <a:t>int</a:t>
            </a:r>
            <a:r>
              <a:rPr lang="de-DE" altLang="de-DE" i="0" baseline="0" dirty="0">
                <a:latin typeface="Times New Roman" pitchFamily="16" charset="0"/>
              </a:rPr>
              <a:t> *iP1, iP2, iP3;</a:t>
            </a:r>
            <a:endParaRPr lang="de-DE" altLang="de-DE" i="0" dirty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#2) Das ist so nicht immer ganz richtig, oft nimmt der Compiler Parameter als nicht </a:t>
            </a:r>
            <a:r>
              <a:rPr lang="de-DE" dirty="0" err="1"/>
              <a:t>const</a:t>
            </a:r>
            <a:r>
              <a:rPr lang="de-DE" dirty="0"/>
              <a:t> an da er sich über vorherige Type-</a:t>
            </a:r>
            <a:r>
              <a:rPr lang="de-DE" dirty="0" err="1"/>
              <a:t>Casts</a:t>
            </a:r>
            <a:r>
              <a:rPr lang="de-DE" dirty="0"/>
              <a:t> nicht sicher sein kann.</a:t>
            </a:r>
          </a:p>
          <a:p>
            <a:r>
              <a:rPr lang="de-DE" dirty="0"/>
              <a:t>-&gt; Tatsächlich gibt es zumindest bei C selten </a:t>
            </a:r>
            <a:r>
              <a:rPr lang="de-DE" dirty="0" err="1"/>
              <a:t>Performanzgewinne</a:t>
            </a:r>
            <a:r>
              <a:rPr lang="de-DE" dirty="0"/>
              <a:t> durch Deklaration von </a:t>
            </a:r>
            <a:r>
              <a:rPr lang="de-DE" dirty="0" err="1"/>
              <a:t>const</a:t>
            </a:r>
            <a:r>
              <a:rPr lang="de-DE" dirty="0"/>
              <a:t> Parametern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973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>
                <a:latin typeface="Times New Roman" pitchFamily="16" charset="0"/>
              </a:rPr>
              <a:t>Asterisk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 Pointern, (ii) Als Dereferenzierungs</a:t>
            </a:r>
            <a:r>
              <a:rPr lang="de-DE" altLang="de-DE" b="1" i="0">
                <a:latin typeface="Times New Roman" pitchFamily="16" charset="0"/>
              </a:rPr>
              <a:t>operator</a:t>
            </a:r>
            <a:r>
              <a:rPr lang="de-DE" altLang="de-DE" b="0" i="0">
                <a:latin typeface="Times New Roman" pitchFamily="16" charset="0"/>
              </a:rPr>
              <a:t>, (iii) zum</a:t>
            </a:r>
            <a:r>
              <a:rPr lang="de-DE" altLang="de-DE" b="0" i="0" baseline="0">
                <a:latin typeface="Times New Roman" pitchFamily="16" charset="0"/>
              </a:rPr>
              <a:t> Multiplizieren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>
              <a:latin typeface="Times New Roman" pitchFamily="16" charset="0"/>
            </a:endParaRPr>
          </a:p>
          <a:p>
            <a:r>
              <a:rPr lang="de-DE" altLang="de-DE" i="0" err="1">
                <a:latin typeface="Times New Roman" pitchFamily="16" charset="0"/>
              </a:rPr>
              <a:t>Ampersand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</a:t>
            </a:r>
            <a:r>
              <a:rPr lang="de-DE" altLang="de-DE" i="0" baseline="0">
                <a:latin typeface="Times New Roman" pitchFamily="16" charset="0"/>
              </a:rPr>
              <a:t> Referenzen, (ii) Als Adress</a:t>
            </a:r>
            <a:r>
              <a:rPr lang="de-DE" altLang="de-DE" b="1" i="0" baseline="0">
                <a:latin typeface="Times New Roman" pitchFamily="16" charset="0"/>
              </a:rPr>
              <a:t>operator</a:t>
            </a:r>
            <a:r>
              <a:rPr lang="de-DE" altLang="de-DE" b="0" i="0" baseline="0">
                <a:latin typeface="Times New Roman" pitchFamily="16" charset="0"/>
              </a:rPr>
              <a:t>, (iii) als Bit-Und-Operator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95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(seit 2016-09-15)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Designabsicht ist klar -&gt; "</a:t>
            </a:r>
            <a:r>
              <a:rPr lang="de-DE" altLang="de-DE" baseline="0" dirty="0" err="1">
                <a:latin typeface="Times New Roman" pitchFamily="16" charset="0"/>
              </a:rPr>
              <a:t>Const</a:t>
            </a:r>
            <a:r>
              <a:rPr lang="de-DE" altLang="de-DE" baseline="0" dirty="0">
                <a:latin typeface="Times New Roman" pitchFamily="16" charset="0"/>
              </a:rPr>
              <a:t>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Nicht möglich:</a:t>
            </a:r>
          </a:p>
          <a:p>
            <a:r>
              <a:rPr lang="de-DE" altLang="de-DE" dirty="0">
                <a:latin typeface="Times New Roman" pitchFamily="16" charset="0"/>
              </a:rPr>
              <a:t>	-</a:t>
            </a:r>
            <a:r>
              <a:rPr lang="de-DE" altLang="de-DE" baseline="0" dirty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dirty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dirty="0">
                <a:latin typeface="Times New Roman" pitchFamily="16" charset="0"/>
              </a:rPr>
              <a:t>MUSS bei</a:t>
            </a:r>
          </a:p>
          <a:p>
            <a:r>
              <a:rPr lang="de-DE" altLang="de-DE" dirty="0">
                <a:latin typeface="Times New Roman" pitchFamily="16" charset="0"/>
              </a:rPr>
              <a:t>	- Elternklasse mit Nicht-</a:t>
            </a:r>
            <a:r>
              <a:rPr lang="de-DE" altLang="de-DE" dirty="0" err="1">
                <a:latin typeface="Times New Roman" pitchFamily="16" charset="0"/>
              </a:rPr>
              <a:t>Defaultkonstruktor</a:t>
            </a: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Default Konstruktor wird nicht generiert sobald es eine eigene Implementierung eines Konstruktors gibt.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7023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Nicht nur schlechter Stil sondern führt zu </a:t>
            </a:r>
            <a:r>
              <a:rPr lang="de-DE" dirty="0" err="1"/>
              <a:t>Undefined</a:t>
            </a:r>
            <a:r>
              <a:rPr lang="de-DE" dirty="0"/>
              <a:t> </a:t>
            </a:r>
            <a:r>
              <a:rPr lang="de-DE" dirty="0" err="1"/>
              <a:t>Behaviour</a:t>
            </a:r>
            <a:r>
              <a:rPr lang="de-DE" dirty="0"/>
              <a:t>!</a:t>
            </a:r>
          </a:p>
          <a:p>
            <a:r>
              <a:rPr lang="de-DE" dirty="0"/>
              <a:t>- Es kann nicht garantiert werden, dass das neue Floor-Objekt nach dem Rücksprung im Stack erhalten bleibt</a:t>
            </a:r>
          </a:p>
          <a:p>
            <a:r>
              <a:rPr lang="de-DE" dirty="0"/>
              <a:t>- Sollte vor der Abfrage der „</a:t>
            </a:r>
            <a:r>
              <a:rPr lang="de-DE" dirty="0" err="1"/>
              <a:t>number</a:t>
            </a:r>
            <a:r>
              <a:rPr lang="de-DE" dirty="0"/>
              <a:t>“ ein anderer Funktionsaufruf stattfinden ist der Rückgabewert sehr wahrscheinlich unbrauchbar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0396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Wird bereits allokierter Speicher auf dem Heap nicht abgeräumt -&gt; Memory Leak!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041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TIOBE Programming Community index is an indicator of the popularity of programming languages.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index is updated once a month.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ratings are based on: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1) the number of skilled engineers world-wide, courses and third party vendors.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2) Popular search engines such as Google, Bing, Yahoo!, Wikipedia, Amazon, YouTube and Baidu </a:t>
            </a:r>
          </a:p>
          <a:p>
            <a:r>
              <a:rPr lang="en-US" sz="1200" b="0" i="0" kern="120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TIOBE 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index is not about the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best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programming language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or the language in which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most lines of code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have been written.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639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#1 Aus Sicht des Aufgerufenen -  Wo liegt mein übergebener Parameter?</a:t>
            </a:r>
          </a:p>
          <a:p>
            <a:r>
              <a:rPr lang="de-DE" dirty="0"/>
              <a:t>#2 Aus Sicht des Aufrufenden – Was wird mit dem Wert meiner Variable gemacht? Existiert dieser nach dem Aufruf noch?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2161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Sonst drohen wieder hängende Zeiger die auf einen undefinierten Speicherbereich zeigen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5151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Wir bauen uns einen Wrapper, der sich um die Zeiger kümmert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zählen die eingehenden Zeiger aufs Objekt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Löschen wenn es keine mehr gibt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10567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An</a:t>
            </a:r>
            <a:r>
              <a:rPr lang="en-US" baseline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Anmerkungen</a:t>
            </a:r>
            <a:r>
              <a:rPr lang="en-US"/>
              <a:t>:</a:t>
            </a:r>
          </a:p>
          <a:p>
            <a:pPr marL="164901" indent="-164901">
              <a:buFontTx/>
              <a:buChar char="-"/>
            </a:pPr>
            <a:r>
              <a:rPr lang="en-US" err="1"/>
              <a:t>Bei</a:t>
            </a:r>
            <a:r>
              <a:rPr lang="en-US"/>
              <a:t> der </a:t>
            </a:r>
            <a:r>
              <a:rPr lang="en-US" err="1"/>
              <a:t>Erzeugung</a:t>
            </a:r>
            <a:r>
              <a:rPr lang="en-US"/>
              <a:t> von </a:t>
            </a:r>
            <a:r>
              <a:rPr lang="en-US" err="1"/>
              <a:t>baseFromChild</a:t>
            </a:r>
            <a:r>
              <a:rPr lang="en-US"/>
              <a:t> </a:t>
            </a:r>
            <a:r>
              <a:rPr lang="en-US" err="1"/>
              <a:t>wird</a:t>
            </a:r>
            <a:r>
              <a:rPr lang="en-US" baseline="0"/>
              <a:t> </a:t>
            </a:r>
            <a:r>
              <a:rPr lang="en-US" baseline="0" err="1"/>
              <a:t>nur</a:t>
            </a:r>
            <a:r>
              <a:rPr lang="en-US" baseline="0"/>
              <a:t> </a:t>
            </a:r>
            <a:r>
              <a:rPr lang="en-US" baseline="0" err="1"/>
              <a:t>derjenige</a:t>
            </a:r>
            <a:r>
              <a:rPr lang="en-US" baseline="0"/>
              <a:t> </a:t>
            </a:r>
            <a:r>
              <a:rPr lang="en-US" baseline="0" err="1"/>
              <a:t>Teil</a:t>
            </a:r>
            <a:r>
              <a:rPr lang="en-US" baseline="0"/>
              <a:t> des </a:t>
            </a:r>
            <a:r>
              <a:rPr lang="en-US" baseline="0" err="1"/>
              <a:t>anonymen</a:t>
            </a:r>
            <a:r>
              <a:rPr lang="en-US" baseline="0"/>
              <a:t> </a:t>
            </a:r>
            <a:r>
              <a:rPr lang="en-US" baseline="0" err="1"/>
              <a:t>Objekts</a:t>
            </a:r>
            <a:r>
              <a:rPr lang="en-US" baseline="0"/>
              <a:t> "Child()" </a:t>
            </a:r>
            <a:r>
              <a:rPr lang="en-US" baseline="0" err="1"/>
              <a:t>kopiert</a:t>
            </a:r>
            <a:r>
              <a:rPr lang="en-US" baseline="0"/>
              <a:t>, der </a:t>
            </a:r>
            <a:r>
              <a:rPr lang="en-US" baseline="0" err="1"/>
              <a:t>zu</a:t>
            </a:r>
            <a:r>
              <a:rPr lang="en-US" baseline="0"/>
              <a:t> Base </a:t>
            </a:r>
            <a:r>
              <a:rPr lang="en-US" baseline="0" err="1"/>
              <a:t>gehört</a:t>
            </a:r>
            <a:endParaRPr lang="en-US" baseline="0"/>
          </a:p>
          <a:p>
            <a:pPr marL="164901" indent="-164901">
              <a:buFontTx/>
              <a:buChar char="-"/>
            </a:pPr>
            <a:r>
              <a:rPr lang="en-US" baseline="0" err="1"/>
              <a:t>Beim</a:t>
            </a:r>
            <a:r>
              <a:rPr lang="en-US" baseline="0"/>
              <a:t> </a:t>
            </a:r>
            <a:r>
              <a:rPr lang="en-US" baseline="0" err="1"/>
              <a:t>Aufruf</a:t>
            </a:r>
            <a:r>
              <a:rPr lang="en-US" baseline="0"/>
              <a:t> der </a:t>
            </a:r>
            <a:r>
              <a:rPr lang="en-US" baseline="0" err="1"/>
              <a:t>Funktion</a:t>
            </a:r>
            <a:r>
              <a:rPr lang="en-US" baseline="0"/>
              <a:t> </a:t>
            </a:r>
            <a:r>
              <a:rPr lang="en-US" baseline="0" err="1"/>
              <a:t>doPrint</a:t>
            </a:r>
            <a:r>
              <a:rPr lang="en-US" baseline="0"/>
              <a:t> </a:t>
            </a:r>
            <a:r>
              <a:rPr lang="en-US" baseline="0" err="1"/>
              <a:t>passiert</a:t>
            </a:r>
            <a:r>
              <a:rPr lang="en-US" baseline="0"/>
              <a:t> das </a:t>
            </a:r>
            <a:r>
              <a:rPr lang="en-US" baseline="0" err="1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dirty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dirty="0" err="1">
                <a:latin typeface="Times New Roman" pitchFamily="16" charset="0"/>
              </a:rPr>
              <a:t>of</a:t>
            </a:r>
            <a:r>
              <a:rPr lang="de-DE" altLang="de-DE" dirty="0">
                <a:latin typeface="Times New Roman" pitchFamily="16" charset="0"/>
              </a:rPr>
              <a:t> </a:t>
            </a:r>
            <a:r>
              <a:rPr lang="de-DE" altLang="de-DE" dirty="0" err="1">
                <a:latin typeface="Times New Roman" pitchFamily="16" charset="0"/>
              </a:rPr>
              <a:t>Concerns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dirty="0">
                <a:latin typeface="Times New Roman" pitchFamily="16" charset="0"/>
              </a:rPr>
              <a:t>	- Superklasse</a:t>
            </a:r>
            <a:r>
              <a:rPr lang="de-DE" altLang="de-DE" baseline="0" dirty="0">
                <a:latin typeface="Times New Roman" pitchFamily="16" charset="0"/>
              </a:rPr>
              <a:t> stellt statisch sicher, dass alle Kindklassen eine einheitliche Schnittstelle anbieten.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- Ja, z.B. "Duck </a:t>
            </a:r>
            <a:r>
              <a:rPr lang="de-DE" altLang="de-DE" dirty="0" err="1">
                <a:latin typeface="Times New Roman" pitchFamily="16" charset="0"/>
              </a:rPr>
              <a:t>Typing</a:t>
            </a:r>
            <a:r>
              <a:rPr lang="de-DE" altLang="de-DE" dirty="0">
                <a:latin typeface="Times New Roman" pitchFamily="16" charset="0"/>
              </a:rPr>
              <a:t>": Es wird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r>
              <a:rPr lang="de-DE" altLang="de-DE" dirty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dirty="0">
                <a:latin typeface="Times New Roman" pitchFamily="16" charset="0"/>
              </a:rPr>
              <a:t>		-&gt; im wesentlichen benötigt man dafür Templates (</a:t>
            </a:r>
            <a:r>
              <a:rPr lang="de-DE" altLang="de-DE" dirty="0" err="1">
                <a:latin typeface="Times New Roman" pitchFamily="16" charset="0"/>
              </a:rPr>
              <a:t>Generics</a:t>
            </a:r>
            <a:r>
              <a:rPr lang="de-DE" altLang="de-DE" dirty="0">
                <a:latin typeface="Times New Roman" pitchFamily="16" charset="0"/>
              </a:rPr>
              <a:t> in Java)	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Elevator </a:t>
            </a:r>
            <a:r>
              <a:rPr lang="de-DE" dirty="0" err="1"/>
              <a:t>included</a:t>
            </a:r>
            <a:r>
              <a:rPr lang="de-DE" dirty="0"/>
              <a:t> natürlich </a:t>
            </a:r>
            <a:r>
              <a:rPr lang="de-DE" dirty="0" err="1"/>
              <a:t>ElevatorStrategy</a:t>
            </a:r>
            <a:r>
              <a:rPr lang="de-DE" dirty="0"/>
              <a:t> -&gt; würde zur zyklischen Abhängigkeit führen!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Führt zur längerer </a:t>
            </a:r>
            <a:r>
              <a:rPr lang="de-DE" dirty="0" err="1"/>
              <a:t>Compilezeit</a:t>
            </a:r>
            <a:r>
              <a:rPr lang="de-DE" dirty="0"/>
              <a:t> 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größerer ausführbarer Datei</a:t>
            </a:r>
          </a:p>
          <a:p>
            <a:pPr marL="914400" lvl="1" indent="-171450">
              <a:buFontTx/>
              <a:buChar char="-"/>
            </a:pPr>
            <a:r>
              <a:rPr lang="de-DE" dirty="0" err="1"/>
              <a:t>Recompilation</a:t>
            </a:r>
            <a:r>
              <a:rPr lang="de-DE" dirty="0"/>
              <a:t> sobald sich einer der Header oder Abhängigkeiten ändert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17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Im Header (Deklaration) kann man die Parameternamen weglassen (nur C++)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837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Public:  Alles ist nach außen sichtbar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: Sichtbarkeit nur für Unterklassen</a:t>
            </a:r>
          </a:p>
          <a:p>
            <a:pPr marL="171450" indent="-171450">
              <a:buFontTx/>
              <a:buChar char="-"/>
            </a:pPr>
            <a:r>
              <a:rPr lang="de-DE" dirty="0"/>
              <a:t>Private: Sichtbarkeit nur in der Klasse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Private </a:t>
            </a:r>
            <a:r>
              <a:rPr lang="de-DE" dirty="0" err="1"/>
              <a:t>inheritance</a:t>
            </a:r>
            <a:r>
              <a:rPr lang="de-DE" dirty="0"/>
              <a:t> -&gt; Public und </a:t>
            </a:r>
            <a:r>
              <a:rPr lang="de-DE" dirty="0" err="1"/>
              <a:t>Protected</a:t>
            </a:r>
            <a:r>
              <a:rPr lang="de-DE" dirty="0"/>
              <a:t> werden zu Private, Rest bleibt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inheritance</a:t>
            </a:r>
            <a:r>
              <a:rPr lang="de-DE" dirty="0"/>
              <a:t> -&gt; Public wird zu </a:t>
            </a:r>
            <a:r>
              <a:rPr lang="de-DE" dirty="0" err="1"/>
              <a:t>Protected</a:t>
            </a:r>
            <a:r>
              <a:rPr lang="de-DE" dirty="0"/>
              <a:t>, Rest bleibt</a:t>
            </a:r>
          </a:p>
          <a:p>
            <a:pPr marL="171450" indent="-171450">
              <a:buFontTx/>
              <a:buChar char="-"/>
            </a:pPr>
            <a:r>
              <a:rPr lang="de-DE" dirty="0"/>
              <a:t>Public </a:t>
            </a:r>
            <a:r>
              <a:rPr lang="de-DE" dirty="0" err="1"/>
              <a:t>inheritance</a:t>
            </a:r>
            <a:r>
              <a:rPr lang="de-DE" dirty="0"/>
              <a:t> -&gt; keine Veränderung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0986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</a:t>
            </a:r>
            <a:r>
              <a:rPr lang="de-DE" baseline="0" dirty="0"/>
              <a:t>: Destruktoren verhalten sich hier wie Methoden, daher ist auch bei ihnen die polymorphe Behandlung per </a:t>
            </a:r>
            <a:r>
              <a:rPr lang="de-DE" baseline="0" dirty="0" err="1"/>
              <a:t>default</a:t>
            </a:r>
            <a:r>
              <a:rPr lang="de-DE" baseline="0" dirty="0"/>
              <a:t> ausgeschaltet.</a:t>
            </a:r>
          </a:p>
          <a:p>
            <a:pPr>
              <a:defRPr/>
            </a:pPr>
            <a:endParaRPr lang="de-DE" baseline="0" dirty="0"/>
          </a:p>
          <a:p>
            <a:pPr>
              <a:defRPr/>
            </a:pPr>
            <a:r>
              <a:rPr lang="de-DE" baseline="0" dirty="0"/>
              <a:t>#2: Es gibt keine virtuellen Konstruktoren, denn sie werden immer direkt aufgerufen – sie werden nie polymorph verwendet.</a:t>
            </a:r>
            <a:endParaRPr lang="de-DE" dirty="0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Ohne virtuelle Methoden ist es klar, welche Methode ausgeführt wird (-&gt; Auflösung zur </a:t>
            </a:r>
            <a:r>
              <a:rPr lang="de-DE" dirty="0" err="1"/>
              <a:t>Compile</a:t>
            </a:r>
            <a:r>
              <a:rPr lang="de-DE" dirty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Mit virtuellen Methoden: Lookup in der sogenannten </a:t>
            </a:r>
            <a:r>
              <a:rPr lang="de-DE" dirty="0" err="1"/>
              <a:t>vtable</a:t>
            </a:r>
            <a:r>
              <a:rPr lang="de-DE" dirty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Compiler kann </a:t>
            </a:r>
            <a:r>
              <a:rPr lang="de-DE" dirty="0" err="1"/>
              <a:t>tw</a:t>
            </a:r>
            <a:r>
              <a:rPr lang="de-DE" dirty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</a:t>
            </a:r>
          </a:p>
          <a:p>
            <a:pPr>
              <a:defRPr/>
            </a:pPr>
            <a:r>
              <a:rPr lang="de-DE" dirty="0"/>
              <a:t>	1) Zeiger auf ein </a:t>
            </a:r>
            <a:r>
              <a:rPr lang="de-DE" dirty="0" err="1"/>
              <a:t>konst</a:t>
            </a:r>
            <a:r>
              <a:rPr lang="de-DE" dirty="0"/>
              <a:t>. Floor-Objekt</a:t>
            </a:r>
          </a:p>
          <a:p>
            <a:pPr>
              <a:defRPr/>
            </a:pPr>
            <a:r>
              <a:rPr lang="de-DE" dirty="0"/>
              <a:t>	2) Zeiger auf ein </a:t>
            </a:r>
            <a:r>
              <a:rPr lang="de-DE" dirty="0" err="1"/>
              <a:t>konst</a:t>
            </a:r>
            <a:r>
              <a:rPr lang="de-DE" dirty="0"/>
              <a:t>. Elevator-Objekt</a:t>
            </a:r>
          </a:p>
          <a:p>
            <a:pPr>
              <a:defRPr/>
            </a:pPr>
            <a:r>
              <a:rPr lang="de-DE" dirty="0"/>
              <a:t>	3) </a:t>
            </a:r>
            <a:r>
              <a:rPr lang="de-DE" dirty="0" err="1"/>
              <a:t>next</a:t>
            </a:r>
            <a:r>
              <a:rPr lang="de-DE" dirty="0"/>
              <a:t>-Methode darf keine Veränderungen am </a:t>
            </a:r>
            <a:r>
              <a:rPr lang="de-DE" dirty="0" err="1"/>
              <a:t>ElevatorStrategy</a:t>
            </a:r>
            <a:r>
              <a:rPr lang="de-DE" dirty="0"/>
              <a:t>-Objekt vornehmen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 err="1">
                <a:latin typeface="Times New Roman" pitchFamily="16" charset="0"/>
              </a:rPr>
              <a:t>template</a:t>
            </a:r>
            <a:r>
              <a:rPr lang="de-DE" altLang="de-DE" dirty="0">
                <a:latin typeface="Times New Roman" pitchFamily="16" charset="0"/>
              </a:rPr>
              <a:t>&lt;</a:t>
            </a:r>
            <a:r>
              <a:rPr lang="de-DE" altLang="de-DE" dirty="0" err="1">
                <a:latin typeface="Times New Roman" pitchFamily="16" charset="0"/>
              </a:rPr>
              <a:t>typename</a:t>
            </a:r>
            <a:r>
              <a:rPr lang="de-DE" altLang="de-DE" dirty="0">
                <a:latin typeface="Times New Roman" pitchFamily="16" charset="0"/>
              </a:rPr>
              <a:t> T = Person&gt;  </a:t>
            </a:r>
            <a:r>
              <a:rPr lang="de-DE" altLang="de-DE" dirty="0">
                <a:latin typeface="Times New Roman" pitchFamily="16" charset="0"/>
                <a:sym typeface="Wingdings" panose="05000000000000000000" pitchFamily="2" charset="2"/>
              </a:rPr>
              <a:t> Person ist der „</a:t>
            </a:r>
            <a:r>
              <a:rPr lang="de-DE" altLang="de-DE" dirty="0" err="1">
                <a:latin typeface="Times New Roman" pitchFamily="16" charset="0"/>
                <a:sym typeface="Wingdings" panose="05000000000000000000" pitchFamily="2" charset="2"/>
              </a:rPr>
              <a:t>default</a:t>
            </a:r>
            <a:r>
              <a:rPr lang="de-DE" altLang="de-DE" dirty="0">
                <a:latin typeface="Times New Roman" pitchFamily="16" charset="0"/>
                <a:sym typeface="Wingdings" panose="05000000000000000000" pitchFamily="2" charset="2"/>
              </a:rPr>
              <a:t>“ Typ des </a:t>
            </a:r>
            <a:r>
              <a:rPr lang="de-DE" altLang="de-DE" dirty="0" err="1">
                <a:latin typeface="Times New Roman" pitchFamily="16" charset="0"/>
                <a:sym typeface="Wingdings" panose="05000000000000000000" pitchFamily="2" charset="2"/>
              </a:rPr>
              <a:t>Templatearguments</a:t>
            </a:r>
            <a:endParaRPr lang="de-DE" altLang="de-DE" dirty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Spezialisierungen können auch von Hand</a:t>
            </a:r>
            <a:r>
              <a:rPr lang="de-DE" altLang="de-DE" baseline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In manchen</a:t>
            </a:r>
            <a:r>
              <a:rPr lang="de-DE" baseline="0" dirty="0"/>
              <a:t> Fällen (siehe Beispiel) kann es auch keine eindeutige Schnittstelle geben!</a:t>
            </a:r>
            <a:endParaRPr lang="de-DE" dirty="0"/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Sie kann nur schwer vom Entwickler überprüft</a:t>
            </a:r>
            <a:r>
              <a:rPr lang="de-DE" baseline="0" dirty="0"/>
              <a:t> werden.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dirty="0"/>
              <a:t>Eine Dokumentation des </a:t>
            </a:r>
            <a:r>
              <a:rPr lang="de-DE" baseline="0" dirty="0" err="1"/>
              <a:t>des</a:t>
            </a:r>
            <a:r>
              <a:rPr lang="de-DE" baseline="0" dirty="0"/>
              <a:t> erwarteten Verhaltens der Schnittstellenimplementierung erfolgt tendenziell über unstrukturierte Kommentare (bspw. https://en.cppreference.com/w/cpp/concept/OutputIterator )</a:t>
            </a:r>
            <a:endParaRPr lang="de-DE" dirty="0"/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Vorteile </a:t>
            </a:r>
          </a:p>
          <a:p>
            <a:pPr>
              <a:defRPr/>
            </a:pPr>
            <a:r>
              <a:rPr lang="de-DE" dirty="0"/>
              <a:t>- Reduzierter Implementierungsaufwand ("Duck </a:t>
            </a:r>
            <a:r>
              <a:rPr lang="de-DE" dirty="0" err="1"/>
              <a:t>Typing</a:t>
            </a:r>
            <a:r>
              <a:rPr lang="de-DE" dirty="0"/>
              <a:t>")</a:t>
            </a: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>
                <a:latin typeface="Times New Roman" pitchFamily="16" charset="0"/>
              </a:rPr>
              <a:t>Kopierkonstruktor</a:t>
            </a:r>
            <a:r>
              <a:rPr lang="de-DE" altLang="de-DE" baseline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>
                <a:latin typeface="Times New Roman" pitchFamily="16" charset="0"/>
              </a:rPr>
              <a:t>Funktionszeiger</a:t>
            </a:r>
            <a:r>
              <a:rPr lang="de-DE" altLang="de-DE">
                <a:latin typeface="Times New Roman" pitchFamily="16" charset="0"/>
              </a:rPr>
              <a:t>, </a:t>
            </a:r>
            <a:r>
              <a:rPr lang="de-DE" altLang="de-DE" err="1">
                <a:latin typeface="Times New Roman" pitchFamily="16" charset="0"/>
              </a:rPr>
              <a:t>Function</a:t>
            </a:r>
            <a:r>
              <a:rPr lang="de-DE" altLang="de-DE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177</a:t>
            </a:fld>
            <a:endParaRPr lang="en-US" altLang="de-DE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r>
              <a:rPr lang="de-DE" altLang="de-DE" baseline="0" dirty="0">
                <a:latin typeface="Times New Roman" pitchFamily="16" charset="0"/>
              </a:rPr>
              <a:t> - Pro: Kompakt, ermöglichen Polymorphie in C</a:t>
            </a:r>
          </a:p>
          <a:p>
            <a:r>
              <a:rPr lang="de-DE" altLang="de-DE" baseline="0" dirty="0">
                <a:latin typeface="Times New Roman" pitchFamily="16" charset="0"/>
              </a:rPr>
              <a:t> - </a:t>
            </a:r>
            <a:r>
              <a:rPr lang="de-DE" altLang="de-DE" baseline="0" dirty="0" err="1">
                <a:latin typeface="Times New Roman" pitchFamily="16" charset="0"/>
              </a:rPr>
              <a:t>Con</a:t>
            </a:r>
            <a:r>
              <a:rPr lang="de-DE" altLang="de-DE" baseline="0" dirty="0">
                <a:latin typeface="Times New Roman" pitchFamily="16" charset="0"/>
              </a:rPr>
              <a:t>: Funktionszeiger sind Zustandslos -&gt; Abhilfe: Funktoren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Vorteile von </a:t>
            </a:r>
            <a:r>
              <a:rPr lang="de-DE" dirty="0" err="1"/>
              <a:t>remove_copy_if</a:t>
            </a: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man braucht selbst </a:t>
            </a:r>
            <a:r>
              <a:rPr lang="de-DE" baseline="0" dirty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(): Leere Parameterliste signalisiert eine beliebige Anzahl von Parametern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Void</a:t>
            </a:r>
            <a:r>
              <a:rPr lang="de-DE" dirty="0"/>
              <a:t>: Spezifiziert, dass es keine Parameter gibt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950112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Shift-</a:t>
            </a:r>
            <a:r>
              <a:rPr lang="en-US" b="1" dirty="0" err="1"/>
              <a:t>Operatoren</a:t>
            </a:r>
            <a:r>
              <a:rPr lang="en-US" b="0" dirty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dirty="0" err="1"/>
              <a:t>Präziser</a:t>
            </a:r>
            <a:r>
              <a:rPr lang="en-US" b="0" dirty="0"/>
              <a:t>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dirty="0"/>
              <a:t>Bei unsigned</a:t>
            </a:r>
            <a:r>
              <a:rPr lang="en-US" b="0" baseline="0" dirty="0"/>
              <a:t>-</a:t>
            </a:r>
            <a:r>
              <a:rPr lang="en-US" b="0" baseline="0" dirty="0" err="1"/>
              <a:t>Typen</a:t>
            </a:r>
            <a:r>
              <a:rPr lang="en-US" b="0" baseline="0" dirty="0"/>
              <a:t> </a:t>
            </a:r>
            <a:r>
              <a:rPr lang="en-US" b="0" baseline="0" dirty="0" err="1"/>
              <a:t>wird</a:t>
            </a:r>
            <a:r>
              <a:rPr lang="en-US" b="0" baseline="0" dirty="0"/>
              <a:t> </a:t>
            </a:r>
            <a:r>
              <a:rPr lang="en-US" b="0" baseline="0" dirty="0" err="1"/>
              <a:t>immer</a:t>
            </a:r>
            <a:r>
              <a:rPr lang="en-US" b="0" baseline="0" dirty="0"/>
              <a:t> </a:t>
            </a:r>
            <a:r>
              <a:rPr lang="en-US" b="0" baseline="0" dirty="0" err="1"/>
              <a:t>mit</a:t>
            </a:r>
            <a:r>
              <a:rPr lang="en-US" b="0" baseline="0" dirty="0"/>
              <a:t> 0 </a:t>
            </a:r>
            <a:r>
              <a:rPr lang="en-US" b="0" baseline="0" dirty="0" err="1"/>
              <a:t>gefüllt</a:t>
            </a:r>
            <a:r>
              <a:rPr lang="en-US" b="0" baseline="0" dirty="0"/>
              <a:t> (</a:t>
            </a:r>
            <a:r>
              <a:rPr lang="en-US" b="0" baseline="0" dirty="0" err="1"/>
              <a:t>logischer</a:t>
            </a:r>
            <a:r>
              <a:rPr lang="en-US" b="0" baseline="0" dirty="0"/>
              <a:t> shift)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dirty="0"/>
              <a:t>Bei signed-</a:t>
            </a:r>
            <a:r>
              <a:rPr lang="en-US" b="0" baseline="0" dirty="0" err="1"/>
              <a:t>Typen</a:t>
            </a:r>
            <a:r>
              <a:rPr lang="en-US" b="0" baseline="0" dirty="0"/>
              <a:t> </a:t>
            </a:r>
            <a:r>
              <a:rPr lang="en-US" b="0" baseline="0" dirty="0" err="1"/>
              <a:t>wird</a:t>
            </a:r>
            <a:r>
              <a:rPr lang="en-US" b="0" baseline="0" dirty="0"/>
              <a:t> </a:t>
            </a:r>
            <a:r>
              <a:rPr lang="en-US" b="0" baseline="0" dirty="0" err="1"/>
              <a:t>mit</a:t>
            </a:r>
            <a:r>
              <a:rPr lang="en-US" b="0" baseline="0" dirty="0"/>
              <a:t> dem MSB </a:t>
            </a:r>
            <a:r>
              <a:rPr lang="en-US" b="0" baseline="0" dirty="0" err="1"/>
              <a:t>gefüllt</a:t>
            </a:r>
            <a:r>
              <a:rPr lang="en-US" b="0" baseline="0" dirty="0"/>
              <a:t>, um das </a:t>
            </a:r>
            <a:r>
              <a:rPr lang="en-US" b="0" baseline="0" dirty="0" err="1"/>
              <a:t>Vorzeichen</a:t>
            </a:r>
            <a:r>
              <a:rPr lang="en-US" b="0" baseline="0" dirty="0"/>
              <a:t> </a:t>
            </a:r>
            <a:r>
              <a:rPr lang="en-US" b="0" baseline="0" dirty="0" err="1"/>
              <a:t>beizubehalten</a:t>
            </a:r>
            <a:r>
              <a:rPr lang="en-US" b="0" baseline="0" dirty="0"/>
              <a:t> (</a:t>
            </a:r>
            <a:r>
              <a:rPr lang="en-US" b="0" baseline="0" dirty="0" err="1"/>
              <a:t>arithmetischer</a:t>
            </a:r>
            <a:r>
              <a:rPr lang="en-US" b="0" baseline="0" dirty="0"/>
              <a:t> shift)</a:t>
            </a:r>
            <a:endParaRPr lang="en-US" b="1" dirty="0"/>
          </a:p>
          <a:p>
            <a:r>
              <a:rPr lang="en-US" b="1" dirty="0"/>
              <a:t>In</a:t>
            </a:r>
            <a:r>
              <a:rPr lang="en-US" b="1" baseline="0" dirty="0"/>
              <a:t> Java</a:t>
            </a:r>
            <a:r>
              <a:rPr lang="en-US" b="0" baseline="0" dirty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dirty="0"/>
              <a:t>operator&gt;&gt;&gt; (</a:t>
            </a:r>
            <a:r>
              <a:rPr lang="en-US" b="1" baseline="0" dirty="0" err="1"/>
              <a:t>logischer</a:t>
            </a:r>
            <a:r>
              <a:rPr lang="en-US" b="1" baseline="0" dirty="0"/>
              <a:t> shift operator)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dirty="0"/>
              <a:t>operator&gt;&gt; (</a:t>
            </a:r>
            <a:r>
              <a:rPr lang="en-US" b="1" baseline="0" dirty="0" err="1"/>
              <a:t>arithmetischer</a:t>
            </a:r>
            <a:r>
              <a:rPr lang="en-US" b="1" baseline="0" dirty="0"/>
              <a:t> shift operator)</a:t>
            </a:r>
            <a:endParaRPr lang="en-US" b="1" dirty="0"/>
          </a:p>
          <a:p>
            <a:endParaRPr lang="en-US" dirty="0"/>
          </a:p>
          <a:p>
            <a:r>
              <a:rPr lang="en-US" dirty="0" err="1"/>
              <a:t>Codebeispiel</a:t>
            </a:r>
            <a:r>
              <a:rPr lang="en-US" dirty="0"/>
              <a:t>:</a:t>
            </a:r>
          </a:p>
          <a:p>
            <a:r>
              <a:rPr lang="en-US" dirty="0"/>
              <a:t>#include &lt;</a:t>
            </a:r>
            <a:r>
              <a:rPr lang="en-US" dirty="0" err="1"/>
              <a:t>stdio.h</a:t>
            </a:r>
            <a:r>
              <a:rPr lang="en-US" dirty="0"/>
              <a:t>&gt;</a:t>
            </a:r>
          </a:p>
          <a:p>
            <a:r>
              <a:rPr lang="en-US" dirty="0"/>
              <a:t>#include &lt;</a:t>
            </a:r>
            <a:r>
              <a:rPr lang="en-US" dirty="0" err="1"/>
              <a:t>stdlib.h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const char* </a:t>
            </a:r>
            <a:r>
              <a:rPr lang="en-US" dirty="0" err="1"/>
              <a:t>fmt</a:t>
            </a:r>
            <a:r>
              <a:rPr lang="en-US" dirty="0"/>
              <a:t>(char a)</a:t>
            </a:r>
          </a:p>
          <a:p>
            <a:r>
              <a:rPr lang="en-US" dirty="0"/>
              <a:t>{  </a:t>
            </a:r>
          </a:p>
          <a:p>
            <a:r>
              <a:rPr lang="en-US" dirty="0"/>
              <a:t>    int </a:t>
            </a:r>
            <a:r>
              <a:rPr lang="en-US" dirty="0" err="1"/>
              <a:t>bitsPerByte</a:t>
            </a:r>
            <a:r>
              <a:rPr lang="en-US" dirty="0"/>
              <a:t> = </a:t>
            </a:r>
            <a:r>
              <a:rPr lang="en-US" dirty="0" err="1"/>
              <a:t>sizeof</a:t>
            </a:r>
            <a:r>
              <a:rPr lang="en-US" dirty="0"/>
              <a:t>(char) * 8;</a:t>
            </a:r>
          </a:p>
          <a:p>
            <a:r>
              <a:rPr lang="en-US" dirty="0"/>
              <a:t>    char *</a:t>
            </a:r>
            <a:r>
              <a:rPr lang="en-US" dirty="0" err="1"/>
              <a:t>toString</a:t>
            </a:r>
            <a:r>
              <a:rPr lang="en-US" dirty="0"/>
              <a:t> = (char*) malloc((2 + </a:t>
            </a:r>
            <a:r>
              <a:rPr lang="en-US" dirty="0" err="1"/>
              <a:t>bitsPerByte</a:t>
            </a:r>
            <a:r>
              <a:rPr lang="en-US" dirty="0"/>
              <a:t>) * </a:t>
            </a:r>
            <a:r>
              <a:rPr lang="en-US" dirty="0" err="1"/>
              <a:t>sizeof</a:t>
            </a:r>
            <a:r>
              <a:rPr lang="en-US" dirty="0"/>
              <a:t>(char));</a:t>
            </a:r>
          </a:p>
          <a:p>
            <a:r>
              <a:rPr lang="en-US" dirty="0"/>
              <a:t>    </a:t>
            </a:r>
            <a:r>
              <a:rPr lang="en-US" dirty="0" err="1"/>
              <a:t>toString</a:t>
            </a:r>
            <a:r>
              <a:rPr lang="en-US" dirty="0"/>
              <a:t>[0] = '0';</a:t>
            </a:r>
          </a:p>
          <a:p>
            <a:r>
              <a:rPr lang="en-US" dirty="0"/>
              <a:t>    </a:t>
            </a:r>
            <a:r>
              <a:rPr lang="en-US" dirty="0" err="1"/>
              <a:t>toString</a:t>
            </a:r>
            <a:r>
              <a:rPr lang="en-US" dirty="0"/>
              <a:t>[1] = 'b';</a:t>
            </a:r>
          </a:p>
          <a:p>
            <a:r>
              <a:rPr lang="en-US" dirty="0"/>
              <a:t>    for (int </a:t>
            </a:r>
            <a:r>
              <a:rPr lang="en-US" dirty="0" err="1"/>
              <a:t>i</a:t>
            </a:r>
            <a:r>
              <a:rPr lang="en-US" dirty="0"/>
              <a:t> = </a:t>
            </a:r>
            <a:r>
              <a:rPr lang="en-US" dirty="0" err="1"/>
              <a:t>bitsPerByte</a:t>
            </a:r>
            <a:r>
              <a:rPr lang="en-US" dirty="0"/>
              <a:t> - 1; </a:t>
            </a:r>
            <a:r>
              <a:rPr lang="en-US" dirty="0" err="1"/>
              <a:t>i</a:t>
            </a:r>
            <a:r>
              <a:rPr lang="en-US" dirty="0"/>
              <a:t> &gt;= 0; --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r>
              <a:rPr lang="en-US" dirty="0"/>
              <a:t>    {</a:t>
            </a:r>
          </a:p>
          <a:p>
            <a:r>
              <a:rPr lang="en-US" dirty="0"/>
              <a:t>        char c;</a:t>
            </a:r>
          </a:p>
          <a:p>
            <a:r>
              <a:rPr lang="en-US" dirty="0"/>
              <a:t>        if (a &amp; (1 &lt;&lt; </a:t>
            </a:r>
            <a:r>
              <a:rPr lang="en-US" dirty="0" err="1"/>
              <a:t>i</a:t>
            </a:r>
            <a:r>
              <a:rPr lang="en-US" dirty="0"/>
              <a:t>))</a:t>
            </a:r>
          </a:p>
          <a:p>
            <a:r>
              <a:rPr lang="en-US" dirty="0"/>
              <a:t>        {</a:t>
            </a:r>
          </a:p>
          <a:p>
            <a:r>
              <a:rPr lang="en-US" dirty="0"/>
              <a:t>            c = '1';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else {</a:t>
            </a:r>
          </a:p>
          <a:p>
            <a:r>
              <a:rPr lang="en-US" dirty="0"/>
              <a:t>            c = '0';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("%d", </a:t>
            </a:r>
            <a:r>
              <a:rPr lang="en-US" dirty="0" err="1"/>
              <a:t>bitsPerByte</a:t>
            </a:r>
            <a:r>
              <a:rPr lang="en-US" dirty="0"/>
              <a:t> - 1 - </a:t>
            </a:r>
            <a:r>
              <a:rPr lang="en-US" dirty="0" err="1"/>
              <a:t>i</a:t>
            </a:r>
            <a:r>
              <a:rPr lang="en-US" dirty="0"/>
              <a:t> + 2);</a:t>
            </a:r>
          </a:p>
          <a:p>
            <a:r>
              <a:rPr lang="en-US" dirty="0"/>
              <a:t>        </a:t>
            </a:r>
            <a:r>
              <a:rPr lang="en-US" dirty="0" err="1"/>
              <a:t>toString</a:t>
            </a:r>
            <a:r>
              <a:rPr lang="en-US" dirty="0"/>
              <a:t>[</a:t>
            </a:r>
            <a:r>
              <a:rPr lang="en-US" dirty="0" err="1"/>
              <a:t>bitsPerByte</a:t>
            </a:r>
            <a:r>
              <a:rPr lang="en-US" dirty="0"/>
              <a:t> - 1 - </a:t>
            </a:r>
            <a:r>
              <a:rPr lang="en-US" dirty="0" err="1"/>
              <a:t>i</a:t>
            </a:r>
            <a:r>
              <a:rPr lang="en-US" dirty="0"/>
              <a:t> + 2] = c;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return </a:t>
            </a:r>
            <a:r>
              <a:rPr lang="en-US" dirty="0" err="1"/>
              <a:t>toString</a:t>
            </a:r>
            <a:r>
              <a:rPr lang="en-US" dirty="0"/>
              <a:t>;   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int main()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char a = 255;</a:t>
            </a:r>
          </a:p>
          <a:p>
            <a:r>
              <a:rPr lang="en-US" dirty="0"/>
              <a:t>  char b = 2;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&amp;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|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^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a &lt;&lt;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(a &lt;&lt;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a &gt;&gt;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(a &gt;&gt; b));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~a: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(~a));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/>
              <a:t>ElevatorStrategy</a:t>
            </a:r>
            <a:r>
              <a:rPr lang="en-US" baseline="0" dirty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/>
              <a:t>Floor</a:t>
            </a:r>
            <a:r>
              <a:rPr lang="en-US" baseline="0" dirty="0"/>
              <a:t> besitzt 0 </a:t>
            </a:r>
            <a:r>
              <a:rPr lang="en-US" baseline="0" dirty="0" err="1"/>
              <a:t>oder</a:t>
            </a:r>
            <a:r>
              <a:rPr lang="en-US" baseline="0"/>
              <a:t> mehr (</a:t>
            </a:r>
            <a:r>
              <a:rPr lang="en-US" b="1" baseline="0"/>
              <a:t>0..*</a:t>
            </a:r>
            <a:r>
              <a:rPr lang="en-US" b="0" baseline="0"/>
              <a:t>)</a:t>
            </a:r>
            <a:r>
              <a:rPr lang="en-US" b="1" baseline="0"/>
              <a:t> </a:t>
            </a:r>
            <a:r>
              <a:rPr lang="en-US" baseline="0"/>
              <a:t>wartende Personen (</a:t>
            </a:r>
            <a:r>
              <a:rPr lang="en-US" b="1" baseline="0"/>
              <a:t>waitingPeople</a:t>
            </a:r>
            <a:r>
              <a:rPr lang="en-US" baseline="0"/>
              <a:t>)+ von einer Person kann ich </a:t>
            </a:r>
            <a:r>
              <a:rPr lang="en-US" b="1" baseline="0"/>
              <a:t>nicht </a:t>
            </a:r>
            <a:r>
              <a:rPr lang="en-US" baseline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/>
              <a:t>EnergyMinimizingStrategy</a:t>
            </a:r>
            <a:r>
              <a:rPr lang="en-US" b="0" baseline="0"/>
              <a:t> erbt von </a:t>
            </a:r>
            <a:r>
              <a:rPr lang="en-US" b="1" baseline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/>
              <a:t>Floor</a:t>
            </a:r>
            <a:r>
              <a:rPr lang="en-US" b="0" baseline="0"/>
              <a:t> ist ein Teil von </a:t>
            </a:r>
            <a:r>
              <a:rPr lang="en-US" b="1" baseline="0"/>
              <a:t>Building</a:t>
            </a:r>
            <a:r>
              <a:rPr lang="en-US" b="0" baseline="0"/>
              <a:t> – wenn eine </a:t>
            </a:r>
            <a:r>
              <a:rPr lang="en-US" b="1" baseline="0"/>
              <a:t>Building-Instanz</a:t>
            </a:r>
            <a:r>
              <a:rPr lang="en-US" b="0" baseline="0"/>
              <a:t> zerstört wird, müssen auch alle enthaltenen </a:t>
            </a:r>
            <a:r>
              <a:rPr lang="en-US" b="1" baseline="0"/>
              <a:t>Floor-Instanzen</a:t>
            </a:r>
            <a:r>
              <a:rPr lang="en-US" b="0" baseline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Quelltext dazu:</a:t>
            </a:r>
          </a:p>
          <a:p>
            <a:r>
              <a:rPr lang="de-DE" dirty="0"/>
              <a:t>in</a:t>
            </a:r>
            <a:r>
              <a:rPr lang="de-DE" baseline="0" dirty="0"/>
              <a:t> der PDL unter </a:t>
            </a:r>
            <a:r>
              <a:rPr lang="de-DE" baseline="0" dirty="0" err="1"/>
              <a:t>devices</a:t>
            </a:r>
            <a:r>
              <a:rPr lang="en-US" baseline="0" dirty="0"/>
              <a:t>/fm4/s6e2ccxl/common/</a:t>
            </a:r>
            <a:r>
              <a:rPr lang="de-DE" dirty="0"/>
              <a:t>s6e2ccxl.h</a:t>
            </a:r>
          </a:p>
          <a:p>
            <a:endParaRPr lang="de-DE" dirty="0"/>
          </a:p>
          <a:p>
            <a:r>
              <a:rPr lang="de-DE" dirty="0"/>
              <a:t>Ports</a:t>
            </a:r>
            <a:r>
              <a:rPr lang="de-DE" baseline="0" dirty="0"/>
              <a:t> und Pin in </a:t>
            </a:r>
            <a:r>
              <a:rPr lang="de-DE" baseline="0" dirty="0" err="1"/>
              <a:t>FM_GPIO_TypeDef</a:t>
            </a:r>
            <a:r>
              <a:rPr lang="de-DE" baseline="0" dirty="0"/>
              <a:t> </a:t>
            </a:r>
            <a:endParaRPr lang="de-DE" dirty="0"/>
          </a:p>
          <a:p>
            <a:endParaRPr lang="en-US" dirty="0"/>
          </a:p>
          <a:p>
            <a:r>
              <a:rPr lang="en-US" dirty="0" err="1"/>
              <a:t>Gesamter</a:t>
            </a:r>
            <a:r>
              <a:rPr lang="en-US" baseline="0" dirty="0"/>
              <a:t> Code:</a:t>
            </a:r>
          </a:p>
          <a:p>
            <a:r>
              <a:rPr lang="en-US" dirty="0"/>
              <a:t>#include "</a:t>
            </a:r>
            <a:r>
              <a:rPr lang="en-US" dirty="0" err="1"/>
              <a:t>init.h</a:t>
            </a:r>
            <a:r>
              <a:rPr lang="en-US" dirty="0"/>
              <a:t>"</a:t>
            </a:r>
          </a:p>
          <a:p>
            <a:r>
              <a:rPr lang="en-US" dirty="0"/>
              <a:t>#include "</a:t>
            </a:r>
            <a:r>
              <a:rPr lang="en-US" dirty="0" err="1"/>
              <a:t>pins.h</a:t>
            </a:r>
            <a:r>
              <a:rPr lang="en-US" dirty="0"/>
              <a:t>"</a:t>
            </a:r>
          </a:p>
          <a:p>
            <a:endParaRPr lang="en-US" dirty="0"/>
          </a:p>
          <a:p>
            <a:r>
              <a:rPr lang="en-US" dirty="0"/>
              <a:t>int main(){</a:t>
            </a:r>
          </a:p>
          <a:p>
            <a:r>
              <a:rPr lang="en-US" dirty="0"/>
              <a:t>  </a:t>
            </a:r>
            <a:r>
              <a:rPr lang="en-US" dirty="0" err="1"/>
              <a:t>initBoard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  FM4_GPIO-&gt;DDR2_f.P0 = 0;//Set to input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LED_RED_DDR |= (1 &lt;&lt; LED_RED_PIN); // Configure red LED pin as output.</a:t>
            </a:r>
          </a:p>
          <a:p>
            <a:r>
              <a:rPr lang="en-US" dirty="0"/>
              <a:t>  LED_RED_DOR |= (1 &lt;&lt; LED_RED_PIN); // Turn LED off.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while(FM4_GPIO-&gt;PDIR2_f.P0 == 1) {</a:t>
            </a:r>
          </a:p>
          <a:p>
            <a:r>
              <a:rPr lang="en-US" dirty="0"/>
              <a:t>    // Polling loop...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// Switch red LED on</a:t>
            </a:r>
          </a:p>
          <a:p>
            <a:r>
              <a:rPr lang="en-US" dirty="0"/>
              <a:t>  LED_RED_DOR &amp;= ~(1 &lt;&lt; LED_RED_PIN);</a:t>
            </a:r>
          </a:p>
          <a:p>
            <a:r>
              <a:rPr lang="en-US" dirty="0"/>
              <a:t>    </a:t>
            </a:r>
          </a:p>
          <a:p>
            <a:r>
              <a:rPr lang="en-US" dirty="0"/>
              <a:t>  while(1);  </a:t>
            </a:r>
          </a:p>
          <a:p>
            <a:endParaRPr lang="en-US" dirty="0"/>
          </a:p>
          <a:p>
            <a:r>
              <a:rPr lang="en-US" dirty="0"/>
              <a:t>  return 0;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204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208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38794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Alternativ</a:t>
            </a:r>
            <a:r>
              <a:rPr lang="en-US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dirty="0"/>
              <a:t>S. Ehmes, R. Kluge,</a:t>
            </a:r>
            <a:r>
              <a:rPr lang="en-US" sz="800" baseline="0" dirty="0"/>
              <a:t> A. </a:t>
            </a:r>
            <a:r>
              <a:rPr lang="en-US" sz="800" baseline="0" dirty="0" err="1"/>
              <a:t>Anjorin</a:t>
            </a:r>
            <a:r>
              <a:rPr lang="en-US" sz="800" baseline="0" dirty="0"/>
              <a:t> </a:t>
            </a:r>
            <a:r>
              <a:rPr lang="en-US" sz="800" dirty="0"/>
              <a:t>| Real-Time Systems Lab | TU Darmstadt | 2014 - 2018 | Creative Commons Attribution-</a:t>
            </a:r>
            <a:r>
              <a:rPr lang="en-US" sz="800" dirty="0" err="1"/>
              <a:t>NonCommercial</a:t>
            </a:r>
            <a:r>
              <a:rPr lang="en-US" sz="800" dirty="0"/>
              <a:t> 4.0 International</a:t>
            </a:r>
            <a:endParaRPr lang="en-US" sz="1200" dirty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dirty="0"/>
              <a:t>Sebastian Ehmes</a:t>
            </a:r>
            <a:br>
              <a:rPr lang="nl-NL" sz="1200" dirty="0"/>
            </a:br>
            <a:endParaRPr lang="nl-NL" sz="1000" dirty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dirty="0"/>
              <a:t>sebastian.ehmes@es.tu-darmstadt.de</a:t>
            </a:r>
            <a:r>
              <a:rPr lang="nl-NL" sz="1000" dirty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Prof. Dr. rer. nat. Andy Schürr</a:t>
            </a:r>
            <a:br>
              <a:rPr lang="en-US" sz="1000"/>
            </a:br>
            <a:r>
              <a:rPr lang="en-US" sz="100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41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/>
              <a:t>Intermezzo</a:t>
            </a:r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300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dirty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26.08.2019</a:t>
            </a:fld>
            <a:r>
              <a:rPr lang="en-GB" altLang="de-DE" sz="1000" dirty="0">
                <a:solidFill>
                  <a:srgbClr val="000000"/>
                </a:solidFill>
              </a:rPr>
              <a:t>  |  </a:t>
            </a:r>
            <a:r>
              <a:rPr lang="en-US" altLang="de-DE" sz="1000" dirty="0" err="1">
                <a:solidFill>
                  <a:srgbClr val="000000"/>
                </a:solidFill>
              </a:rPr>
              <a:t>Programmierpraktikum</a:t>
            </a:r>
            <a:r>
              <a:rPr lang="en-US" altLang="de-DE" sz="1000" dirty="0">
                <a:solidFill>
                  <a:srgbClr val="000000"/>
                </a:solidFill>
              </a:rPr>
              <a:t> C und C++ | S. Ehmes, R. Kluge, A. </a:t>
            </a:r>
            <a:r>
              <a:rPr lang="en-US" altLang="de-DE" sz="1000" dirty="0" err="1">
                <a:solidFill>
                  <a:srgbClr val="000000"/>
                </a:solidFill>
              </a:rPr>
              <a:t>Anjorin</a:t>
            </a:r>
            <a:endParaRPr lang="en-GB" altLang="de-DE" sz="1000" dirty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dirty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15350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++11#Explicitly_defaulted_and_deleted_special_member_functions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65.xml"/><Relationship Id="rId7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_Worksheet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programming.com/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www.learncpp.com/" TargetMode="External"/><Relationship Id="rId2" Type="http://schemas.openxmlformats.org/officeDocument/2006/relationships/hyperlink" Target="https://www.micc.unifi.it/bertini/download/programmazione/TICPP-2nd-ed-Vol-two-printed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adedu.com/cpp/zum_mitnehmen/cpp_einf.pdf" TargetMode="External"/><Relationship Id="rId5" Type="http://schemas.openxmlformats.org/officeDocument/2006/relationships/hyperlink" Target="http://www.ldv.ei.tum.de/lehre/grundkurs-c/" TargetMode="External"/><Relationship Id="rId10" Type="http://schemas.openxmlformats.org/officeDocument/2006/relationships/hyperlink" Target="http://bytesnobjects.dev.geekbetrieb.de/cpp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s://google.github.io/styleguide/cppguide.html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6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jpeg"/><Relationship Id="rId5" Type="http://schemas.openxmlformats.org/officeDocument/2006/relationships/image" Target="../media/image47.jpeg"/><Relationship Id="rId4" Type="http://schemas.openxmlformats.org/officeDocument/2006/relationships/image" Target="../media/image49.png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cpp.sh/" TargetMode="External"/><Relationship Id="rId2" Type="http://schemas.openxmlformats.org/officeDocument/2006/relationships/hyperlink" Target="https://www.onlinegd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www.tutorialspoint.com/compile_cpp11_online.php" TargetMode="Externa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tucan.tu-darmstadt.de/scripts/mgrqispi.dll?APPNAME=CampusNet&amp;PRGNAME=COURSEDETAILS&amp;ARGUMENTS=-N000000000000002,-N000579,-N0,-N362004047558305,-N362004047503306,-N0,-N0,-N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difference-between-definition-and-declaration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cppreference.com/w/cpp/language/declarations" TargetMode="External"/><Relationship Id="rId4" Type="http://schemas.openxmlformats.org/officeDocument/2006/relationships/hyperlink" Target="https://en.cppreference.com/w/cpp/language/definition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tiobe.com/tiobe_index?page=index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ispi.dll?APPNAME=CampusNet&amp;PRGNAME=ACTION&amp;ARGUMENTS=-AVWNVeq91PRt5ake73qNI57jYpWzvN6HPqMRGRM1qig5nOTWur06Bp7X7yOTKc1xbmY5VloTbHxbChUyJvn2ec9-YreKFNXKJxOr9jZknaCfZwTQ9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/>
              <a:t>Programmierpraktikum </a:t>
            </a:r>
            <a:r>
              <a:rPr lang="de-DE" altLang="de-DE" noProof="0" dirty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Überblick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/>
              <a:t>Virtuelle Maschine</a:t>
            </a:r>
            <a:r>
              <a:rPr lang="de-DE" noProof="0" dirty="0"/>
              <a:t>:  </a:t>
            </a:r>
          </a:p>
          <a:p>
            <a:pPr lvl="1"/>
            <a:r>
              <a:rPr lang="de-DE" noProof="0" dirty="0"/>
              <a:t>Downloadbereich: </a:t>
            </a:r>
            <a:r>
              <a:rPr lang="de-DE" sz="1600" noProof="0" dirty="0">
                <a:hlinkClick r:id="rId2"/>
              </a:rPr>
              <a:t>http://www.es.tu-darmstadt.de/studentftp/cppp/</a:t>
            </a:r>
            <a:endParaRPr lang="de-DE" sz="1600" noProof="0" dirty="0"/>
          </a:p>
          <a:p>
            <a:pPr lvl="1"/>
            <a:r>
              <a:rPr lang="de-DE" b="0" noProof="0" dirty="0"/>
              <a:t>User: 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/>
              <a:t>, PW:  </a:t>
            </a:r>
          </a:p>
          <a:p>
            <a:pPr lvl="1"/>
            <a:r>
              <a:rPr lang="de-DE" noProof="0" dirty="0"/>
              <a:t>User-PW in der VM: cppprak</a:t>
            </a:r>
            <a:br>
              <a:rPr lang="de-DE" b="0" noProof="0" dirty="0"/>
            </a:br>
            <a:endParaRPr lang="de-DE" b="0" noProof="0" dirty="0"/>
          </a:p>
          <a:p>
            <a:r>
              <a:rPr lang="de-DE" b="1" noProof="0" dirty="0"/>
              <a:t>Material: 	</a:t>
            </a:r>
            <a:r>
              <a:rPr lang="de-DE" noProof="0" dirty="0">
                <a:hlinkClick r:id="rId3"/>
              </a:rPr>
              <a:t>https://github.com/Echtzeitsysteme/tud-cppp/</a:t>
            </a:r>
            <a:endParaRPr lang="de-DE" noProof="0" dirty="0"/>
          </a:p>
          <a:p>
            <a:r>
              <a:rPr lang="de-DE" b="1" dirty="0"/>
              <a:t>Wiki mit FAQs</a:t>
            </a:r>
            <a:r>
              <a:rPr lang="de-DE" dirty="0"/>
              <a:t>: </a:t>
            </a:r>
            <a:r>
              <a:rPr lang="de-DE" dirty="0">
                <a:hlinkClick r:id="rId4"/>
              </a:rPr>
              <a:t>https://github.com/Echtzeitsysteme/tud-cppp/wiki/</a:t>
            </a:r>
            <a:r>
              <a:rPr lang="de-DE" dirty="0"/>
              <a:t> 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Eigenes Projekt </a:t>
            </a:r>
            <a:r>
              <a:rPr lang="de-DE" noProof="0" dirty="0"/>
              <a:t>erstellen mit Git:</a:t>
            </a:r>
          </a:p>
          <a:p>
            <a:pPr lvl="1"/>
            <a:r>
              <a:rPr lang="de-DE" b="0" noProof="0" dirty="0"/>
              <a:t>Einführung in Git: </a:t>
            </a:r>
            <a:r>
              <a:rPr lang="de-DE" sz="1600" b="0" noProof="0" dirty="0">
                <a:hlinkClick r:id="rId5"/>
              </a:rPr>
              <a:t>http://git-scm.com/book/de</a:t>
            </a:r>
            <a:endParaRPr lang="de-DE" sz="1600" b="0" noProof="0" dirty="0"/>
          </a:p>
          <a:p>
            <a:pPr lvl="1"/>
            <a:r>
              <a:rPr lang="de-DE" b="0" noProof="0" dirty="0"/>
              <a:t>Kostenfreie Git-Repositories auf </a:t>
            </a:r>
            <a:r>
              <a:rPr lang="de-DE" b="0" noProof="0" dirty="0">
                <a:hlinkClick r:id="rId6"/>
              </a:rPr>
              <a:t>https</a:t>
            </a:r>
            <a:r>
              <a:rPr lang="de-DE" sz="1800" b="0" noProof="0" dirty="0">
                <a:hlinkClick r:id="rId6"/>
              </a:rPr>
              <a:t>://</a:t>
            </a:r>
            <a:r>
              <a:rPr lang="de-DE" b="0" noProof="0" dirty="0">
                <a:hlinkClick r:id="rId6"/>
              </a:rPr>
              <a:t>github.com/</a:t>
            </a:r>
            <a:r>
              <a:rPr lang="de-DE" b="0" noProof="0" dirty="0"/>
              <a:t> </a:t>
            </a:r>
          </a:p>
          <a:p>
            <a:pPr marL="180975" lvl="1" indent="0">
              <a:buNone/>
            </a:pPr>
            <a:r>
              <a:rPr lang="de-DE" noProof="0" dirty="0"/>
              <a:t>   (</a:t>
            </a:r>
            <a:r>
              <a:rPr lang="de-DE" noProof="0" dirty="0" err="1"/>
              <a:t>neuderdings</a:t>
            </a:r>
            <a:r>
              <a:rPr lang="de-DE" noProof="0" dirty="0"/>
              <a:t> private </a:t>
            </a:r>
            <a:r>
              <a:rPr lang="de-DE" dirty="0" err="1"/>
              <a:t>Git</a:t>
            </a:r>
            <a:r>
              <a:rPr lang="de-DE" dirty="0"/>
              <a:t>-</a:t>
            </a:r>
            <a:r>
              <a:rPr lang="de-DE" noProof="0" dirty="0" err="1"/>
              <a:t>Repositories</a:t>
            </a:r>
            <a:r>
              <a:rPr lang="de-DE" noProof="0" dirty="0"/>
              <a:t> kostenfrei möglich)</a:t>
            </a:r>
            <a:endParaRPr lang="de-DE" b="0" noProof="0" dirty="0"/>
          </a:p>
          <a:p>
            <a:pPr lvl="1"/>
            <a:r>
              <a:rPr lang="de-DE" noProof="0" dirty="0"/>
              <a:t>Siehe auch </a:t>
            </a:r>
            <a:r>
              <a:rPr lang="de-DE" noProof="0" dirty="0">
                <a:hlinkClick r:id="rId7"/>
              </a:rPr>
              <a:t>https://github.com/Echtzeitsysteme/tud-cppp/wiki/Arbeiten-mit-git</a:t>
            </a:r>
            <a:endParaRPr lang="de-DE" noProof="0" dirty="0"/>
          </a:p>
          <a:p>
            <a:pPr lvl="1"/>
            <a:endParaRPr lang="de-DE" b="0" noProof="0" dirty="0"/>
          </a:p>
          <a:p>
            <a:r>
              <a:rPr lang="de-DE" b="1" noProof="0" dirty="0"/>
              <a:t>Fachliche Fragen außerhalb des Praktikums </a:t>
            </a:r>
            <a:r>
              <a:rPr lang="de-DE" noProof="0" dirty="0"/>
              <a:t>bitte </a:t>
            </a:r>
            <a:r>
              <a:rPr lang="de-DE" b="1" noProof="0" dirty="0"/>
              <a:t>immer</a:t>
            </a:r>
            <a:r>
              <a:rPr lang="de-DE" noProof="0" dirty="0"/>
              <a:t> über </a:t>
            </a:r>
            <a:r>
              <a:rPr lang="de-DE" noProof="0" dirty="0" err="1"/>
              <a:t>Moodle</a:t>
            </a:r>
            <a:r>
              <a:rPr lang="de-DE" noProof="0" dirty="0"/>
              <a:t>:</a:t>
            </a:r>
            <a:endParaRPr lang="de-DE" b="0" noProof="0" dirty="0"/>
          </a:p>
          <a:p>
            <a:pPr lvl="1"/>
            <a:r>
              <a:rPr lang="de-DE" sz="1600" noProof="0" dirty="0">
                <a:hlinkClick r:id="rId8"/>
              </a:rPr>
              <a:t>https://moodle.tu-darmstadt.de/course/view.php?id=15350</a:t>
            </a:r>
            <a:r>
              <a:rPr lang="de-DE" noProof="0" dirty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Typkonvertierung unterbinden mit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3400878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anna = std::string(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"Anna"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4613336" y="2960948"/>
            <a:ext cx="4279144" cy="936104"/>
          </a:xfrm>
          <a:prstGeom prst="wedgeRoundRectCallout">
            <a:avLst>
              <a:gd name="adj1" fmla="val -51164"/>
              <a:gd name="adj2" fmla="val 1004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Dieser Aufruf wäre so nicht möglich, da die implizite Typkonvertierung ausgeschlossen wurde!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Schlüsselwort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Delegating</a:t>
            </a:r>
            <a:r>
              <a:rPr lang="de-DE" noProof="0" dirty="0"/>
              <a:t> </a:t>
            </a:r>
            <a:r>
              <a:rPr lang="de-DE" noProof="0" dirty="0" err="1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noProof="0"/>
              <a:t>Man kann </a:t>
            </a:r>
            <a:r>
              <a:rPr lang="de-DE" noProof="0" dirty="0"/>
              <a:t>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Vor C++11</a:t>
            </a:r>
            <a:r>
              <a:rPr lang="de-DE" noProof="0"/>
              <a:t>: man kann/muss nur Basisklassen </a:t>
            </a:r>
            <a:r>
              <a:rPr lang="de-DE" noProof="0" dirty="0"/>
              <a:t>initialisieren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/>
              <a:t>Kann aber nicht an Konstruktoren der eigenen Klasse delegieren.</a:t>
            </a:r>
          </a:p>
          <a:p>
            <a:pPr marL="520700" indent="-342900"/>
            <a:r>
              <a:rPr lang="de-DE" b="1" noProof="0" dirty="0"/>
              <a:t>Seit C++11</a:t>
            </a:r>
            <a:r>
              <a:rPr lang="de-DE" noProof="0" dirty="0"/>
              <a:t>: </a:t>
            </a:r>
            <a:r>
              <a:rPr lang="de-DE" noProof="0" dirty="0" err="1"/>
              <a:t>Konstruktoraufruf</a:t>
            </a:r>
            <a:r>
              <a:rPr lang="de-DE" noProof="0" dirty="0"/>
              <a:t> auf eigene Klasse möglich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http://en.cppreference.com/w/cpp/language/initializer_list#Delegating_constructor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>
                <a:hlinkClick r:id="rId3"/>
              </a:rPr>
              <a:t>http://www.learncpp.com/cpp-tutorial/b-5-delegating-constructors/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iUseACopy(floor);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>
                <a:solidFill>
                  <a:schemeClr val="bg1"/>
                </a:solidFill>
              </a:rPr>
              <a:t>iUseACopy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(1)  Übergabe "per Referenz"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>
                <a:solidFill>
                  <a:schemeClr val="bg1"/>
                </a:solidFill>
              </a:rPr>
              <a:t>iUseAReference</a:t>
            </a:r>
            <a:r>
              <a:rPr lang="de-DE">
                <a:solidFill>
                  <a:schemeClr val="bg1"/>
                </a:solidFill>
              </a:rPr>
              <a:t> kann 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(2) 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Dies 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dirty="0">
                <a:solidFill>
                  <a:srgbClr val="000000"/>
                </a:solidFill>
                <a:latin typeface="Consolas"/>
              </a:rPr>
            </a:br>
            <a:r>
              <a:rPr lang="de-DE" sz="1600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dirty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["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"]"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dirty="0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 dirty="0">
              <a:latin typeface="Consolas"/>
            </a:endParaRPr>
          </a:p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 dirty="0">
                <a:solidFill>
                  <a:srgbClr val="005032"/>
                </a:solidFill>
                <a:latin typeface="Consolas"/>
              </a:rPr>
              <a:t>  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 dirty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  <a:endParaRPr lang="de-DE" sz="1600" dirty="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(3) 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Äquivalent zu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/>
              <a:t>Neben dem </a:t>
            </a:r>
            <a:r>
              <a:rPr lang="de-DE" b="0" noProof="0" dirty="0" err="1"/>
              <a:t>Kopierkonstruktor</a:t>
            </a:r>
            <a:r>
              <a:rPr lang="de-DE" b="0" noProof="0" dirty="0"/>
              <a:t> gibt es auch noch eine andere Art, den </a:t>
            </a:r>
            <a:r>
              <a:rPr lang="de-DE" b="1" noProof="0" dirty="0"/>
              <a:t>Zustand eines Objektes zu übertragen</a:t>
            </a:r>
            <a:r>
              <a:rPr lang="de-DE" b="0" noProof="0" dirty="0"/>
              <a:t>: den </a:t>
            </a:r>
            <a:r>
              <a:rPr lang="de-DE" b="1" noProof="0" dirty="0" err="1"/>
              <a:t>Assignment</a:t>
            </a:r>
            <a:r>
              <a:rPr lang="de-DE" b="1" noProof="0" dirty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-Konstruktor 		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beim Initialisieren</a:t>
              </a:r>
              <a:br>
                <a:rPr lang="de-DE">
                  <a:solidFill>
                    <a:schemeClr val="bg1"/>
                  </a:solidFill>
                </a:rPr>
              </a:br>
              <a:r>
                <a:rPr lang="de-DE" b="1">
                  <a:solidFill>
                    <a:schemeClr val="bg1"/>
                  </a:solidFill>
                </a:rPr>
                <a:t>Assignment-Operator 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nach dem Initialisieren</a:t>
              </a: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Rückgabe von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>
                <a:solidFill>
                  <a:schemeClr val="bg1"/>
                </a:solidFill>
              </a:rPr>
              <a:t> erlaubt Verkettung ("Operator chaining"):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hlinkClick r:id="rId2"/>
              </a:rPr>
              <a:t>http://cpp.sh/643yg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Assignment</a:t>
            </a:r>
            <a:r>
              <a:rPr lang="de-DE" noProof="0" dirty="0"/>
              <a:t>-Operator kann in Java </a:t>
            </a:r>
            <a:r>
              <a:rPr lang="de-DE" b="1" noProof="0" dirty="0"/>
              <a:t>nicht überschrieben/angepasst werden</a:t>
            </a:r>
            <a:r>
              <a:rPr lang="de-DE" noProof="0" dirty="0"/>
              <a:t>.</a:t>
            </a:r>
          </a:p>
          <a:p>
            <a:endParaRPr lang="de-DE" noProof="0" dirty="0"/>
          </a:p>
          <a:p>
            <a:r>
              <a:rPr lang="de-DE" b="1" noProof="0" dirty="0"/>
              <a:t>Java-Primitive</a:t>
            </a:r>
            <a:r>
              <a:rPr lang="de-DE" noProof="0" dirty="0"/>
              <a:t> (int, double,…): </a:t>
            </a:r>
            <a:r>
              <a:rPr lang="de-DE" b="1" noProof="0" dirty="0"/>
              <a:t>Wertzuweisung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x; </a:t>
            </a:r>
            <a:r>
              <a:rPr lang="en-US" noProof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/>
          </a:p>
          <a:p>
            <a:r>
              <a:rPr lang="de-DE" b="1" noProof="0" dirty="0"/>
              <a:t>Java-Objekte</a:t>
            </a:r>
            <a:r>
              <a:rPr lang="de-DE" noProof="0" dirty="0"/>
              <a:t>: </a:t>
            </a:r>
            <a:r>
              <a:rPr lang="de-DE" b="1" noProof="0" dirty="0"/>
              <a:t>Referenzzuweisung/Aliasing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// -&gt; alias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/>
              <a:t>Der C++-Compiler ("</a:t>
            </a:r>
            <a:r>
              <a:rPr lang="de-DE" b="1" noProof="0" dirty="0" err="1"/>
              <a:t>automagically</a:t>
            </a:r>
            <a:r>
              <a:rPr lang="de-DE" noProof="0" dirty="0"/>
              <a:t>") generiert automatisch eine Reihe von Methoden, falls sie </a:t>
            </a:r>
            <a:r>
              <a:rPr lang="de-DE" b="1" noProof="0" dirty="0"/>
              <a:t>nicht vorhanden (=deklariert)</a:t>
            </a:r>
            <a:r>
              <a:rPr lang="de-DE" noProof="0" dirty="0"/>
              <a:t> sind, </a:t>
            </a:r>
            <a:r>
              <a:rPr lang="de-DE" noProof="0"/>
              <a:t>z.B.:</a:t>
            </a:r>
          </a:p>
          <a:p>
            <a:pPr lvl="1"/>
            <a:r>
              <a:rPr lang="de-DE" noProof="0"/>
              <a:t>Default-Konstruktor</a:t>
            </a:r>
            <a:r>
              <a:rPr lang="de-DE" noProof="0" dirty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/>
              <a:t>(</a:t>
            </a:r>
            <a:r>
              <a:rPr lang="de-DE" noProof="0" dirty="0">
                <a:sym typeface="Wingdings" panose="05000000000000000000" pitchFamily="2" charset="2"/>
              </a:rPr>
              <a:t></a:t>
            </a:r>
            <a:r>
              <a:rPr lang="de-DE" noProof="0" dirty="0"/>
              <a:t>wie in </a:t>
            </a:r>
            <a:r>
              <a:rPr lang="de-DE" noProof="0"/>
              <a:t>Java!)</a:t>
            </a:r>
          </a:p>
          <a:p>
            <a:pPr lvl="1"/>
            <a:r>
              <a:rPr lang="de-DE" noProof="0"/>
              <a:t>Copy-Konstruktor</a:t>
            </a:r>
            <a:r>
              <a:rPr lang="de-DE" noProof="0" dirty="0"/>
              <a:t>		</a:t>
            </a:r>
            <a:r>
              <a:rPr lang="de-DE" sz="1400" b="1" noProof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/>
              <a:t>Assignment-Operator		</a:t>
            </a:r>
            <a:r>
              <a:rPr lang="de-DE" sz="1400" b="1" noProof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Destruktor</a:t>
            </a:r>
            <a:r>
              <a:rPr lang="de-DE" noProof="0" dirty="0">
                <a:solidFill>
                  <a:srgbClr val="000000"/>
                </a:solidFill>
              </a:rPr>
              <a:t>			~</a:t>
            </a:r>
            <a:r>
              <a:rPr lang="de-DE" sz="1400" b="1" noProof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Initialisierungsliste </a:t>
            </a:r>
            <a:r>
              <a:rPr lang="de-DE" noProof="0" dirty="0">
                <a:solidFill>
                  <a:srgbClr val="000000"/>
                </a:solidFill>
              </a:rPr>
              <a:t>		</a:t>
            </a:r>
            <a:r>
              <a:rPr lang="de-DE" noProof="0" dirty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>
              <a:solidFill>
                <a:srgbClr val="000000"/>
              </a:solidFill>
            </a:endParaRPr>
          </a:p>
          <a:p>
            <a:endParaRPr lang="de-DE" noProof="0" dirty="0"/>
          </a:p>
          <a:p>
            <a:r>
              <a:rPr lang="de-DE" noProof="0" dirty="0"/>
              <a:t>Man kann auch die </a:t>
            </a:r>
            <a:r>
              <a:rPr lang="de-DE" b="1" noProof="0"/>
              <a:t>Generierung unterbinden</a:t>
            </a:r>
          </a:p>
          <a:p>
            <a:pPr lvl="1"/>
            <a:r>
              <a:rPr lang="de-DE" noProof="0"/>
              <a:t>vor </a:t>
            </a:r>
            <a:r>
              <a:rPr lang="de-DE" noProof="0" dirty="0"/>
              <a:t>C</a:t>
            </a:r>
            <a:r>
              <a:rPr lang="de-DE" noProof="0"/>
              <a:t>++11: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/>
              <a:t>seit </a:t>
            </a:r>
            <a:r>
              <a:rPr lang="de-DE" noProof="0" dirty="0"/>
              <a:t>C++11</a:t>
            </a:r>
            <a:r>
              <a:rPr lang="de-DE" noProof="0"/>
              <a:t>: 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/>
              <a:t>Gegenstück:</a:t>
            </a:r>
            <a:r>
              <a:rPr lang="de-DE"/>
              <a:t> </a:t>
            </a:r>
            <a:r>
              <a:rPr lang="de-DE" b="1"/>
              <a:t>"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/>
              <a:t>"</a:t>
            </a:r>
            <a:r>
              <a:rPr lang="de-DE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Wichtig</a:t>
            </a:r>
            <a:r>
              <a:rPr lang="de-DE">
                <a:solidFill>
                  <a:schemeClr val="bg1"/>
                </a:solidFill>
              </a:rPr>
              <a:t> als Zeichen an andere Entwickler!</a:t>
            </a: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hlinkClick r:id="rId3"/>
              </a:rPr>
              <a:t>https://en.wikipedia.org/wiki/C%2B%2B11#Explicitly_defaulted_and_deleted_special_member_functions</a:t>
            </a:r>
            <a:r>
              <a:rPr lang="en-US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Aufgabenblatt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dirty="0"/>
              <a:t>Aufgabenblatt – Ein Dokument mit allen Aufgaben </a:t>
            </a:r>
          </a:p>
          <a:p>
            <a:pPr lvl="2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dirty="0"/>
              <a:t>C++-Grundlagen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dirty="0"/>
              <a:t>Speichermanagement in C++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dirty="0"/>
              <a:t>Objektorientierung 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dirty="0"/>
              <a:t>Fortgeschrittene Themen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dirty="0"/>
              <a:t>(Embedded) C-Programmierung</a:t>
            </a:r>
          </a:p>
          <a:p>
            <a:pPr lvl="2"/>
            <a:endParaRPr lang="de-DE" noProof="0" dirty="0"/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dirty="0"/>
              <a:t>Zusatzaufgaben: Aufzugsimulator aus der Vorlesung selber implementieren und weitere optionale Aufgabe. Eine gute Vorbereitung für die Klausur!</a:t>
            </a:r>
          </a:p>
          <a:p>
            <a:pPr marL="180975" lvl="1" indent="0">
              <a:buNone/>
            </a:pPr>
            <a:endParaRPr lang="de-DE" noProof="0" dirty="0"/>
          </a:p>
          <a:p>
            <a:r>
              <a:rPr lang="de-DE" b="1" noProof="0" dirty="0"/>
              <a:t>URL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b="1" noProof="0" dirty="0">
                <a:hlinkClick r:id="rId2"/>
              </a:rPr>
              <a:t>https://github.com/Echtzeitsysteme/tud-cppp/tree/master/exercises</a:t>
            </a:r>
            <a:r>
              <a:rPr lang="de-DE" b="1" noProof="0" dirty="0"/>
              <a:t> </a:t>
            </a:r>
            <a:endParaRPr lang="de-DE" noProof="0" dirty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Java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Jede Klasse </a:t>
            </a:r>
            <a:r>
              <a:rPr lang="de-DE" b="1" noProof="0" dirty="0"/>
              <a:t>erbt (indirekt)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b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/>
              <a:t> 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>
                <a:sym typeface="Wingdings" panose="05000000000000000000" pitchFamily="2" charset="2"/>
              </a:rPr>
              <a:t>wird durch Compiler zu</a:t>
            </a:r>
            <a:br>
              <a:rPr lang="de-DE" noProof="0" dirty="0">
                <a:sym typeface="Wingdings" panose="05000000000000000000" pitchFamily="2" charset="2"/>
              </a:rPr>
            </a:br>
            <a:br>
              <a:rPr lang="de-DE" noProof="0">
                <a:sym typeface="Wingdings" panose="05000000000000000000" pitchFamily="2" charset="2"/>
              </a:rPr>
            </a:br>
            <a:r>
              <a:rPr lang="de-DE" noProof="0">
                <a:sym typeface="Wingdings" panose="05000000000000000000" pitchFamily="2" charset="2"/>
              </a:rPr>
              <a:t>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Namensraum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>
                <a:sym typeface="Wingdings" panose="05000000000000000000" pitchFamily="2" charset="2"/>
              </a:rPr>
              <a:t>wird automatisch eingebunden.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Exceptions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Catch by reference</a:t>
            </a:r>
          </a:p>
          <a:p>
            <a:r>
              <a:rPr lang="en-US" dirty="0"/>
              <a:t>Nur </a:t>
            </a:r>
            <a:r>
              <a:rPr lang="en-US" b="1" dirty="0" err="1"/>
              <a:t>Untertypen</a:t>
            </a:r>
            <a:r>
              <a:rPr lang="en-US" dirty="0"/>
              <a:t> von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/</a:t>
            </a:r>
            <a:r>
              <a:rPr lang="en-US" dirty="0" err="1"/>
              <a:t>gefangen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.</a:t>
            </a:r>
          </a:p>
          <a:p>
            <a:r>
              <a:rPr lang="en-US" b="1" dirty="0"/>
              <a:t>Default</a:t>
            </a:r>
            <a:r>
              <a:rPr lang="en-US" dirty="0"/>
              <a:t>: catch(Exception e)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C++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Throw by-value</a:t>
            </a:r>
            <a:r>
              <a:rPr lang="en-US" dirty="0"/>
              <a:t> + </a:t>
            </a:r>
            <a:r>
              <a:rPr lang="en-US" b="1" dirty="0"/>
              <a:t>catch by-reference</a:t>
            </a:r>
          </a:p>
          <a:p>
            <a:r>
              <a:rPr lang="en-US" b="1" dirty="0" err="1"/>
              <a:t>Jeglicher</a:t>
            </a:r>
            <a:r>
              <a:rPr lang="en-US" b="1" dirty="0"/>
              <a:t> </a:t>
            </a:r>
            <a:r>
              <a:rPr lang="en-US" b="1" dirty="0" err="1"/>
              <a:t>Datentyp</a:t>
            </a:r>
            <a:r>
              <a:rPr lang="en-US" b="1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dirty="0"/>
              <a:t>Default: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{ 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http://www.cplusplus.com/doc/tutorial/exceptions/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Hängende Zeiger und Speicherlecks</a:t>
            </a:r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"Making next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&amp;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g++ 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Hängende Zeiger</a:t>
            </a:r>
            <a:br>
              <a:rPr lang="de-DE" noProof="0" dirty="0"/>
            </a:br>
            <a:r>
              <a:rPr lang="de-DE" sz="2000" noProof="0" dirty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cout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erkennt, wann Kopien vermieden werden können</a:t>
            </a: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Copy</a:t>
            </a:r>
            <a:r>
              <a:rPr lang="de-DE" altLang="de-DE" noProof="0" dirty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/>
              <a:t>Zu erwarten ist, dass bei (5.) zunächst ein Objekt mittels Default-Konstruktor angelegt und dann mittels </a:t>
            </a:r>
            <a:r>
              <a:rPr lang="de-DE" sz="1800" b="0" i="1" noProof="0" dirty="0" err="1"/>
              <a:t>operator</a:t>
            </a:r>
            <a:r>
              <a:rPr lang="de-DE" sz="1800" b="0" i="1" noProof="0" dirty="0"/>
              <a:t>=</a:t>
            </a:r>
            <a:r>
              <a:rPr lang="de-DE" sz="1800" b="0" noProof="0" dirty="0"/>
              <a:t> überschrieben wird – C++ ist da schlauer </a:t>
            </a:r>
            <a:r>
              <a:rPr lang="de-DE" sz="1800" b="0" noProof="0" dirty="0">
                <a:sym typeface="Wingdings" panose="05000000000000000000" pitchFamily="2" charset="2"/>
              </a:rPr>
              <a:t></a:t>
            </a:r>
            <a:r>
              <a:rPr lang="de-DE" b="0" noProof="0" dirty="0"/>
              <a:t>.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&amp;operator=(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*this;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  <a:br>
              <a:rPr lang="de-DE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a;</a:t>
            </a:r>
            <a:r>
              <a:rPr lang="en-US" sz="1100" dirty="0">
                <a:latin typeface="Courier New" panose="02070309020205020404" pitchFamily="49" charset="0"/>
              </a:rPr>
              <a:t> </a:t>
            </a:r>
            <a:br>
              <a:rPr lang="en-US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c = a; </a:t>
            </a:r>
            <a:endParaRPr lang="en-US" sz="1100" dirty="0">
              <a:latin typeface="Courier New" panose="02070309020205020404" pitchFamily="49" charset="0"/>
            </a:endParaRP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b(a);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b = a;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d = </a:t>
            </a:r>
            <a:b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 dirty="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>
                <a:latin typeface="+mj-lt"/>
                <a:cs typeface="Courier New" panose="02070309020205020404" pitchFamily="49" charset="0"/>
              </a:rPr>
              <a:t>Ausgabe: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operator= called</a:t>
            </a:r>
            <a:b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kopiert.</a:t>
            </a: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https://en.wikipedia.org/wiki/Copy_elision</a:t>
            </a:r>
            <a:r>
              <a:rPr lang="en-US" sz="1200"/>
              <a:t> </a:t>
            </a:r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*nextFloor = makeNextFloor(floor);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"Dangling reference to floor ["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nullptr;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>
                <a:solidFill>
                  <a:schemeClr val="bg1"/>
                </a:solidFill>
              </a:rPr>
              <a:t>setzen!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C++ und C-Grundlagen</a:t>
            </a:r>
          </a:p>
          <a:p>
            <a:pPr lvl="1"/>
            <a:r>
              <a:rPr lang="de-DE" sz="2000"/>
              <a:t>Linux-VM mit Codelite IDE</a:t>
            </a:r>
          </a:p>
          <a:p>
            <a:pPr lvl="1"/>
            <a:r>
              <a:rPr lang="de-DE" sz="200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Embedded C</a:t>
            </a:r>
          </a:p>
          <a:p>
            <a:pPr lvl="1"/>
            <a:r>
              <a:rPr lang="de-DE" sz="2000"/>
              <a:t>winIDEA Open auf Windows</a:t>
            </a:r>
          </a:p>
          <a:p>
            <a:pPr lvl="1"/>
            <a:r>
              <a:rPr lang="de-DE" sz="200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288479" y="5045302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Was wird hier gelöscht?</a:t>
            </a: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Es ist nicht mehr möglich, </a:t>
            </a:r>
            <a:r>
              <a:rPr lang="de-DE" i="1" dirty="0" err="1">
                <a:solidFill>
                  <a:schemeClr val="bg1"/>
                </a:solidFill>
              </a:rPr>
              <a:t>floor</a:t>
            </a:r>
            <a:r>
              <a:rPr lang="de-DE" i="1" dirty="0">
                <a:solidFill>
                  <a:schemeClr val="bg1"/>
                </a:solidFill>
              </a:rPr>
              <a:t> [1]</a:t>
            </a:r>
            <a:r>
              <a:rPr lang="de-DE" dirty="0">
                <a:solidFill>
                  <a:schemeClr val="bg1"/>
                </a:solidFill>
              </a:rPr>
              <a:t> freizugeben!  Dies wird auch als ein </a:t>
            </a:r>
            <a:r>
              <a:rPr lang="de-DE" b="1" dirty="0">
                <a:solidFill>
                  <a:schemeClr val="bg1"/>
                </a:solidFill>
              </a:rPr>
              <a:t>Speicherleck</a:t>
            </a:r>
            <a:r>
              <a:rPr lang="de-DE" dirty="0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321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02005" y="487543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dirty="0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&amp;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"Rohzeiger" (</a:t>
            </a:r>
            <a:r>
              <a:rPr lang="de-DE" b="1" err="1">
                <a:solidFill>
                  <a:schemeClr val="bg1"/>
                </a:solidFill>
              </a:rPr>
              <a:t>raw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pointer</a:t>
            </a:r>
            <a:r>
              <a:rPr lang="de-DE" b="1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Mit </a:t>
            </a:r>
            <a:r>
              <a:rPr lang="de-DE" altLang="de-DE" noProof="0" dirty="0" err="1"/>
              <a:t>std</a:t>
            </a:r>
            <a:r>
              <a:rPr lang="de-DE" altLang="de-DE" noProof="0" dirty="0"/>
              <a:t>::</a:t>
            </a:r>
            <a:r>
              <a:rPr lang="de-DE" altLang="de-DE" noProof="0" dirty="0" err="1"/>
              <a:t>shared_ptr</a:t>
            </a:r>
            <a:endParaRPr lang="de-DE" altLang="de-DE" noProof="0" dirty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Smart Pointer 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Alice = Eve;</a:t>
            </a: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ohne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std::</a:t>
            </a: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Beispiel</a:t>
            </a:r>
            <a:r>
              <a:rPr lang="de-DE" altLang="de-DE" noProof="0"/>
              <a:t>: Weniger Code dank smarter </a:t>
            </a:r>
            <a:r>
              <a:rPr lang="de-DE" altLang="de-DE" noProof="0" dirty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dirty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std</a:t>
            </a:r>
            <a:r>
              <a:rPr lang="de-DE" noProof="0" dirty="0"/>
              <a:t>::</a:t>
            </a:r>
            <a:r>
              <a:rPr lang="de-DE" noProof="0" dirty="0" err="1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http://en.cppreference.com/w/cpp/memory/shared_ptr/make_shared</a:t>
            </a:r>
            <a:r>
              <a:rPr lang="en-US" sz="1200"/>
              <a:t> 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std::shared_ptr&lt;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 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 delete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&lt;Person&gt;(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ist vorteilhaft: </a:t>
            </a:r>
            <a:r>
              <a:rPr lang="de-DE" b="1">
                <a:solidFill>
                  <a:schemeClr val="bg1"/>
                </a:solidFill>
              </a:rPr>
              <a:t>Exceptions </a:t>
            </a:r>
            <a:r>
              <a:rPr lang="de-DE">
                <a:solidFill>
                  <a:schemeClr val="bg1"/>
                </a:solidFill>
              </a:rPr>
              <a:t>führen nicht zu Speicherfehlern und die </a:t>
            </a:r>
            <a:r>
              <a:rPr lang="de-DE" b="1">
                <a:solidFill>
                  <a:schemeClr val="bg1"/>
                </a:solidFill>
              </a:rPr>
              <a:t>Speicherallokation </a:t>
            </a:r>
            <a:r>
              <a:rPr lang="de-DE">
                <a:solidFill>
                  <a:schemeClr val="bg1"/>
                </a:solidFill>
              </a:rPr>
              <a:t>ist schneller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</a:t>
            </a:r>
            <a:r>
              <a:rPr lang="de-DE" noProof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/>
              <a:t>Beschaffen der VM</a:t>
            </a:r>
            <a:r>
              <a:rPr lang="de-DE" noProof="0"/>
              <a:t> (.ova-Datei, </a:t>
            </a:r>
            <a:r>
              <a:rPr lang="de-DE" b="0" noProof="0"/>
              <a:t>URL</a:t>
            </a:r>
            <a:r>
              <a:rPr lang="de-DE" b="0" noProof="0" dirty="0"/>
              <a:t>, User, PW: siehe </a:t>
            </a:r>
            <a:r>
              <a:rPr lang="de-DE" b="0" noProof="0"/>
              <a:t>vorige Folie, auf Pool-PCs bereits vorhanden)</a:t>
            </a:r>
            <a:br>
              <a:rPr lang="de-DE" b="0" noProof="0" dirty="0"/>
            </a:br>
            <a:endParaRPr lang="de-DE" b="0" noProof="0" dirty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Importieren der </a:t>
            </a:r>
            <a:r>
              <a:rPr lang="de-DE" b="1" noProof="0"/>
              <a:t>Appliance </a:t>
            </a:r>
            <a:r>
              <a:rPr lang="de-DE" b="1" i="1" noProof="0"/>
              <a:t>praktikum2018_v4.ova</a:t>
            </a:r>
            <a:br>
              <a:rPr lang="de-DE" b="1" i="1" noProof="0" dirty="0"/>
            </a:br>
            <a:br>
              <a:rPr lang="de-DE" i="1" noProof="0" dirty="0"/>
            </a:br>
            <a:r>
              <a:rPr lang="de-DE" b="1" noProof="0">
                <a:solidFill>
                  <a:schemeClr val="accent2"/>
                </a:solidFill>
              </a:rPr>
              <a:t>WICHTIG für Poolnutzer</a:t>
            </a:r>
            <a:r>
              <a:rPr lang="de-DE" noProof="0"/>
              <a:t>:</a:t>
            </a:r>
            <a:br>
              <a:rPr lang="de-DE" noProof="0"/>
            </a:br>
            <a:r>
              <a:rPr lang="de-DE" sz="1600" noProof="0"/>
              <a:t>!! Beim </a:t>
            </a:r>
            <a:r>
              <a:rPr lang="de-DE" sz="1600" noProof="0" dirty="0"/>
              <a:t>Importieren muss der Pfad für das </a:t>
            </a:r>
            <a:r>
              <a:rPr lang="de-DE" sz="1600" b="1" noProof="0" dirty="0"/>
              <a:t>Virtuelle Plattenabbild </a:t>
            </a:r>
            <a:r>
              <a:rPr lang="de-DE" sz="1600" noProof="0" dirty="0"/>
              <a:t>angepasst werden, sodass die VM in </a:t>
            </a:r>
            <a:r>
              <a:rPr lang="de-DE" sz="1600" b="1" noProof="0" dirty="0"/>
              <a:t>C:\vms</a:t>
            </a:r>
            <a:r>
              <a:rPr lang="de-DE" sz="1600" noProof="0" dirty="0"/>
              <a:t> liegt – ansonsten sprengt </a:t>
            </a:r>
            <a:r>
              <a:rPr lang="de-DE" sz="1600" noProof="0"/>
              <a:t>Ihr die </a:t>
            </a:r>
            <a:r>
              <a:rPr lang="de-DE" sz="1600" b="1" noProof="0"/>
              <a:t>Quota</a:t>
            </a:r>
            <a:r>
              <a:rPr lang="de-DE" sz="1600" noProof="0"/>
              <a:t>!</a:t>
            </a:r>
            <a:br>
              <a:rPr lang="de-DE" sz="1600" noProof="0"/>
            </a:br>
            <a:r>
              <a:rPr lang="de-DE" sz="1600" noProof="0"/>
              <a:t>!! Beispiel: </a:t>
            </a:r>
            <a:r>
              <a:rPr lang="de-DE" sz="1600" b="1" noProof="0"/>
              <a:t>C</a:t>
            </a:r>
            <a:r>
              <a:rPr lang="en-US" sz="1600" b="1"/>
              <a:t>:\vms\praktikum2018.vmdk</a:t>
            </a:r>
            <a:br>
              <a:rPr lang="de-DE" sz="1600" b="1" noProof="0"/>
            </a:br>
            <a:r>
              <a:rPr lang="de-DE" sz="1600" noProof="0"/>
              <a:t>!! Die </a:t>
            </a:r>
            <a:r>
              <a:rPr lang="de-DE" sz="1600" noProof="0" dirty="0"/>
              <a:t>VM wird </a:t>
            </a:r>
            <a:r>
              <a:rPr lang="de-DE" sz="1600" b="1" noProof="0" dirty="0"/>
              <a:t>auf dem PC</a:t>
            </a:r>
            <a:r>
              <a:rPr lang="de-DE" sz="1600" noProof="0" dirty="0"/>
              <a:t> und </a:t>
            </a:r>
            <a:r>
              <a:rPr lang="de-DE" sz="1600" b="1" noProof="0" dirty="0"/>
              <a:t>nicht in eurem </a:t>
            </a:r>
            <a:r>
              <a:rPr lang="de-DE" sz="1600" b="1" noProof="0"/>
              <a:t>Profil </a:t>
            </a:r>
            <a:r>
              <a:rPr lang="de-DE" sz="1600" noProof="0"/>
              <a:t>gespeichert; sichert eure Ergebnisse!</a:t>
            </a:r>
            <a:br>
              <a:rPr lang="de-DE" noProof="0"/>
            </a:br>
            <a:endParaRPr lang="de-DE" noProof="0" dirty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Genereller Hinweis</a:t>
            </a:r>
            <a:r>
              <a:rPr lang="de-DE" noProof="0" dirty="0"/>
              <a:t>: </a:t>
            </a:r>
            <a:r>
              <a:rPr lang="de-DE" i="1" noProof="0"/>
              <a:t>Ctrl rechts</a:t>
            </a:r>
            <a:r>
              <a:rPr lang="de-DE" noProof="0"/>
              <a:t> </a:t>
            </a:r>
            <a:r>
              <a:rPr lang="de-DE" noProof="0" dirty="0"/>
              <a:t>ist die Host-Taste der VM </a:t>
            </a:r>
            <a:r>
              <a:rPr lang="de-DE" noProof="0" dirty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 (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/>
              <a:t>für </a:t>
            </a:r>
            <a:r>
              <a:rPr lang="de-DE" b="1" noProof="0" dirty="0"/>
              <a:t>eine Richtung der Beziehung </a:t>
            </a:r>
            <a:r>
              <a:rPr lang="de-DE" noProof="0" dirty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 um "</a:t>
            </a:r>
            <a:r>
              <a:rPr lang="de-DE" b="1" noProof="0" dirty="0"/>
              <a:t>extern</a:t>
            </a:r>
            <a:r>
              <a:rPr lang="de-DE" noProof="0" dirty="0"/>
              <a:t>" auf Personen zu zeigen (Floor </a:t>
            </a:r>
            <a:r>
              <a:rPr lang="de-DE" noProof="0" dirty="0">
                <a:sym typeface="Wingdings" pitchFamily="2" charset="2"/>
              </a:rPr>
              <a:t>auf Person</a:t>
            </a:r>
            <a:r>
              <a:rPr lang="de-DE" noProof="0" dirty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Ein schwacher (</a:t>
            </a:r>
            <a:r>
              <a:rPr lang="de-DE" noProof="0" dirty="0" err="1"/>
              <a:t>weak</a:t>
            </a:r>
            <a:r>
              <a:rPr lang="de-DE" noProof="0" dirty="0"/>
              <a:t>) Zeiger verlangt, das </a:t>
            </a:r>
            <a:r>
              <a:rPr lang="de-DE" b="1" noProof="0" dirty="0"/>
              <a:t>mindestens ein "starker"  (strong) Zeiger</a:t>
            </a:r>
            <a:r>
              <a:rPr lang="de-DE" noProof="0" dirty="0"/>
              <a:t> (z.B. ein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Person wird gelöscht, sobald </a:t>
            </a:r>
            <a:r>
              <a:rPr lang="de-DE" b="1" noProof="0" dirty="0"/>
              <a:t>höchstens noch schwache Zeiger </a:t>
            </a:r>
            <a:r>
              <a:rPr lang="de-DE" noProof="0" dirty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Ablauf mit </a:t>
            </a:r>
            <a:r>
              <a:rPr lang="de-DE" altLang="de-DE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"/>
              </a:rPr>
              <a:t>Floor[0]</a:t>
            </a:r>
            <a:r>
              <a:rPr lang="de-DE" altLang="de-DE" b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Bob wird zerstört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"Rückwärtsrichtung" als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Eve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Bob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Übergabe und Rückgabe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Keinerlei "Konfigurationsmöglichkeit" </a:t>
            </a:r>
          </a:p>
          <a:p>
            <a:pPr marL="692150" lvl="1" indent="-342900"/>
            <a:r>
              <a:rPr lang="de-DE" noProof="0" dirty="0"/>
              <a:t>Primitive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(d.h.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/>
              <a:t>, …)</a:t>
            </a:r>
          </a:p>
          <a:p>
            <a:pPr marL="692150" lvl="1" indent="-342900"/>
            <a:r>
              <a:rPr lang="de-DE" noProof="0" dirty="0"/>
              <a:t>Objekte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 (d.h.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/>
              <a:t>, …)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: Einzige Variation ist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oder nicht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Auswirkung innerhalb der Methode (bzgl. Neuzuweisung)</a:t>
            </a:r>
          </a:p>
          <a:p>
            <a:pPr marL="881063" lvl="2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Alles konfigurierbar</a:t>
            </a:r>
            <a:r>
              <a:rPr lang="de-DE" noProof="0" dirty="0"/>
              <a:t>, aber anspruchsvoller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 unabhängig ob primitiver oder komplexer Datentyp</a:t>
            </a:r>
          </a:p>
          <a:p>
            <a:pPr marL="692150" lvl="1" indent="-342900"/>
            <a:r>
              <a:rPr lang="de-DE" noProof="0"/>
              <a:t>"pass/call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err="1"/>
              <a:t>value</a:t>
            </a:r>
            <a:r>
              <a:rPr lang="de-DE" noProof="0"/>
              <a:t>"</a:t>
            </a:r>
            <a:endParaRPr lang="de-DE" noProof="0" dirty="0"/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520700" indent="-342900"/>
            <a:r>
              <a:rPr lang="de-DE" b="1" noProof="0" dirty="0"/>
              <a:t>Rückgabe: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(sicher, aber Zusatzaufwand durch Kopie, evtl. </a:t>
            </a:r>
            <a:r>
              <a:rPr lang="de-DE" noProof="0" dirty="0" err="1"/>
              <a:t>Copy</a:t>
            </a:r>
            <a:r>
              <a:rPr lang="de-DE" noProof="0" dirty="0"/>
              <a:t> Elision)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ist (Untertyp-)Polymorphie?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Bedeutung: </a:t>
            </a:r>
            <a:r>
              <a:rPr lang="de-DE" noProof="0" dirty="0"/>
              <a:t>Eine Variable kann Instanzen verschiedener </a:t>
            </a:r>
            <a:r>
              <a:rPr lang="de-DE" noProof="0"/>
              <a:t>Klassen enthalten (oder darauf verweisen), </a:t>
            </a:r>
            <a:r>
              <a:rPr lang="de-DE" noProof="0" dirty="0"/>
              <a:t>die eine Unterklasse des statischen Typs der Variable </a:t>
            </a:r>
            <a:r>
              <a:rPr lang="de-DE" noProof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Statischer Typ</a:t>
            </a:r>
            <a:r>
              <a:rPr lang="de-DE" noProof="0" dirty="0"/>
              <a:t> (zur </a:t>
            </a:r>
            <a:r>
              <a:rPr lang="de-DE" noProof="0" dirty="0" err="1"/>
              <a:t>Compilezeit</a:t>
            </a:r>
            <a:r>
              <a:rPr lang="de-DE" noProof="0" dirty="0"/>
              <a:t>)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Dynamischer Typ</a:t>
            </a:r>
            <a:r>
              <a:rPr lang="de-DE" noProof="0" dirty="0"/>
              <a:t> (zur Laufzeit) </a:t>
            </a:r>
            <a:r>
              <a:rPr lang="de-DE" noProof="0"/>
              <a:t>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</a:t>
            </a:r>
            <a:br>
              <a:rPr lang="de-DE" noProof="0"/>
            </a:br>
            <a:r>
              <a:rPr lang="de-DE" noProof="0"/>
              <a:t>(1) 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/>
              <a:t>Funktioniert </a:t>
            </a:r>
            <a:r>
              <a:rPr lang="de-DE" noProof="0" dirty="0"/>
              <a:t>in C++ </a:t>
            </a:r>
            <a:r>
              <a:rPr lang="de-DE" b="1" noProof="0" dirty="0"/>
              <a:t>nur mit Pointern/Referenzen</a:t>
            </a:r>
            <a:r>
              <a:rPr lang="de-DE" noProof="0" dirty="0"/>
              <a:t> – nicht mit Werten!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https://en.wikipedia.org/wiki/Polymorphism_(computer_science)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Ein einfaches Beispiel für Polymorphie in C++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override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{ 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&amp;b){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Polymorphie </a:t>
            </a:r>
            <a:r>
              <a:rPr lang="de-DE">
                <a:solidFill>
                  <a:schemeClr val="bg1"/>
                </a:solidFill>
              </a:rPr>
              <a:t>funktioniert in C++</a:t>
            </a:r>
            <a:r>
              <a:rPr lang="de-DE" b="1">
                <a:solidFill>
                  <a:schemeClr val="bg1"/>
                </a:solidFill>
              </a:rPr>
              <a:t> nur mit Pointern und Referenzen</a:t>
            </a: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(Abstrakte) Oberklasse </a:t>
            </a:r>
            <a:r>
              <a:rPr lang="de-DE">
                <a:solidFill>
                  <a:schemeClr val="bg1"/>
                </a:solidFill>
              </a:rPr>
              <a:t>kann nicht instantiiert werden.</a:t>
            </a: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Unterklassen</a:t>
            </a: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"magisch" 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Vererbung?</a:t>
            </a:r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"Floor.hpp"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*elevator)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/>
              <a:t>ElevatorStrategy</a:t>
            </a:r>
            <a:endParaRPr lang="de-DE" altLang="de-DE" noProof="0" dirty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Forward Declaration</a:t>
            </a:r>
            <a:r>
              <a:rPr lang="de-DE" sz="1600">
                <a:solidFill>
                  <a:schemeClr val="bg1"/>
                </a:solidFill>
              </a:rPr>
              <a:t> (statt </a:t>
            </a:r>
            <a:r>
              <a:rPr lang="de-DE" sz="16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Nur 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können genutzt werden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.cpp-Datei 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/>
              <a:t>Bitte vor dem Anfang der Übung die </a:t>
            </a:r>
            <a:r>
              <a:rPr lang="de-DE" b="1"/>
              <a:t>Unterlagen aktualisieren</a:t>
            </a:r>
            <a:r>
              <a:rPr lang="de-DE"/>
              <a:t>.</a:t>
            </a:r>
          </a:p>
          <a:p>
            <a:pPr lvl="1"/>
            <a:r>
              <a:rPr lang="de-DE"/>
              <a:t>Bugfixes</a:t>
            </a:r>
          </a:p>
          <a:p>
            <a:pPr lvl="1"/>
            <a:r>
              <a:rPr lang="de-DE"/>
              <a:t>Verbesserungen</a:t>
            </a:r>
          </a:p>
          <a:p>
            <a:pPr lvl="1"/>
            <a:endParaRPr lang="de-DE"/>
          </a:p>
          <a:p>
            <a:r>
              <a:rPr lang="de-DE" b="1"/>
              <a:t>VM</a:t>
            </a:r>
            <a:r>
              <a:rPr lang="de-DE"/>
              <a:t>: Auf dem Desktop</a:t>
            </a:r>
          </a:p>
          <a:p>
            <a:endParaRPr lang="de-DE"/>
          </a:p>
          <a:p>
            <a:r>
              <a:rPr lang="de-DE" b="1"/>
              <a:t>Pool-PCs</a:t>
            </a:r>
            <a:r>
              <a:rPr lang="de-DE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Polymorphic call to strategy."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Parameter ohne Namen möglich</a:t>
            </a: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Sichtbarkeits-</a:t>
            </a:r>
            <a:r>
              <a:rPr lang="de-DE" altLang="de-DE" noProof="0" dirty="0" err="1"/>
              <a:t>Modifier</a:t>
            </a:r>
            <a:r>
              <a:rPr lang="de-DE" altLang="de-DE" noProof="0" dirty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 dirty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77528" y="1544282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"Destroying energy minimizing strategy"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(...):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"Perform some complex calculation ..."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 dirty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78967" y="4437112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>
                <a:solidFill>
                  <a:schemeClr val="bg1"/>
                </a:solidFill>
              </a:rPr>
              <a:t>-</a:t>
            </a:r>
            <a:r>
              <a:rPr lang="de-DE">
                <a:solidFill>
                  <a:schemeClr val="bg1"/>
                </a:solidFill>
              </a:rPr>
              <a:t>Vererbung 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301774" y="1537514"/>
            <a:ext cx="3600450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</a:t>
            </a:r>
            <a:r>
              <a:rPr lang="de-DE" dirty="0"/>
              <a:t>.hpp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4937160" y="1537515"/>
            <a:ext cx="3936218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EnergyMinimizingElevatorStrategy.cpp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Vorteil</a:t>
            </a:r>
            <a:r>
              <a:rPr lang="de-DE" noProof="0" dirty="0"/>
              <a:t>: Während der Konstruktion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/>
              <a:t> kann auf die Felder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Wird spannend bei </a:t>
            </a:r>
            <a:r>
              <a:rPr lang="de-DE" b="1" noProof="0" dirty="0"/>
              <a:t>Mehrfachvererbung</a:t>
            </a:r>
            <a:r>
              <a:rPr lang="de-DE" noProof="0" dirty="0"/>
              <a:t> (siehe später)</a:t>
            </a:r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(Teil-)Instanz der Basisklasse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Unterklassen-spezifische Daten</a:t>
            </a: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2858460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		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/>
              <a:t>Im Gegensatz zu Java ist bei C++ aus Effizienzgründen die </a:t>
            </a:r>
            <a:r>
              <a:rPr lang="de-DE" altLang="de-DE" b="1" noProof="0" dirty="0"/>
              <a:t>polymorphe Behandlung</a:t>
            </a:r>
            <a:r>
              <a:rPr lang="de-DE" altLang="de-DE" b="0" noProof="0" dirty="0"/>
              <a:t> von Methoden </a:t>
            </a:r>
            <a:r>
              <a:rPr lang="de-DE" altLang="de-DE" b="1" noProof="0" dirty="0"/>
              <a:t>per Default ausgeschaltet</a:t>
            </a:r>
          </a:p>
          <a:p>
            <a:endParaRPr lang="de-DE" altLang="de-DE" noProof="0" dirty="0"/>
          </a:p>
          <a:p>
            <a:r>
              <a:rPr lang="de-DE" altLang="de-DE" b="0" noProof="0" dirty="0"/>
              <a:t>Es muss explizit mit dem </a:t>
            </a:r>
            <a:r>
              <a:rPr lang="de-DE" altLang="de-DE" b="1" noProof="0" dirty="0"/>
              <a:t>Schlüsselwort </a:t>
            </a:r>
            <a:r>
              <a:rPr lang="de-DE" alt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 muss nicht in Subklassen wiederholt werden, wird aber häufig der Übersicht halber 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Warum muss der </a:t>
            </a:r>
            <a:r>
              <a:rPr lang="de-DE" altLang="de-DE" sz="1800"/>
              <a:t>Destruktor</a:t>
            </a:r>
            <a:r>
              <a:rPr lang="de-DE" altLang="de-DE" sz="1800" b="0"/>
              <a:t> in einer Klasse mit </a:t>
            </a:r>
            <a:r>
              <a:rPr lang="de-DE" altLang="de-DE" sz="1800"/>
              <a:t>virtuellen</a:t>
            </a:r>
            <a:r>
              <a:rPr lang="de-DE" altLang="de-DE" sz="1800" b="0"/>
              <a:t> </a:t>
            </a:r>
            <a:r>
              <a:rPr lang="de-DE" altLang="de-DE" sz="1800"/>
              <a:t>Methoden</a:t>
            </a:r>
            <a:r>
              <a:rPr lang="de-DE" altLang="de-DE" sz="1800" b="0"/>
              <a:t> auch </a:t>
            </a:r>
            <a:r>
              <a:rPr lang="de-DE" altLang="de-DE" sz="1800"/>
              <a:t>virtuell</a:t>
            </a:r>
            <a:r>
              <a:rPr lang="de-DE" altLang="de-DE" sz="1800" b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sind </a:t>
            </a:r>
            <a:r>
              <a:rPr lang="de-DE" altLang="de-DE" sz="1800"/>
              <a:t>virtuelle Konstruktoren </a:t>
            </a:r>
            <a:r>
              <a:rPr lang="de-DE" altLang="de-DE" sz="1800" b="0"/>
              <a:t>nützlich?</a:t>
            </a:r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Virtual </a:t>
            </a:r>
            <a:r>
              <a:rPr lang="de-DE" altLang="de-DE" noProof="0" dirty="0" err="1"/>
              <a:t>Method</a:t>
            </a:r>
            <a:r>
              <a:rPr lang="de-DE" altLang="de-DE" noProof="0" dirty="0"/>
              <a:t> Table</a:t>
            </a:r>
            <a:br>
              <a:rPr lang="de-DE" altLang="de-DE" noProof="0" dirty="0"/>
            </a:br>
            <a:r>
              <a:rPr lang="de-DE" altLang="de-DE" noProof="0" dirty="0"/>
              <a:t>    </a:t>
            </a:r>
            <a:r>
              <a:rPr lang="de-DE" altLang="de-DE" sz="2000" noProof="0" dirty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/>
              <a:t>Egal, wie der Pointer auf ein Objekt deklariert ist 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/>
              <a:t>)</a:t>
            </a:r>
            <a:r>
              <a:rPr lang="de-DE" b="0" noProof="0" dirty="0"/>
              <a:t>, </a:t>
            </a:r>
            <a:r>
              <a:rPr lang="de-DE" b="1" noProof="0" dirty="0"/>
              <a:t>das Objekt behält seinen Typ </a:t>
            </a:r>
            <a:r>
              <a:rPr lang="de-DE" b="0" noProof="0" dirty="0"/>
              <a:t>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/>
              <a:t>).</a:t>
            </a:r>
          </a:p>
          <a:p>
            <a:r>
              <a:rPr lang="de-DE" b="1" noProof="0" dirty="0"/>
              <a:t>Jede Klasse </a:t>
            </a:r>
            <a:r>
              <a:rPr lang="de-DE" b="0" noProof="0" dirty="0"/>
              <a:t>besitzt eine </a:t>
            </a:r>
            <a:r>
              <a:rPr lang="de-DE" b="1" noProof="0" dirty="0"/>
              <a:t>Lookup-Tabelle (</a:t>
            </a:r>
            <a:r>
              <a:rPr lang="de-DE" b="1" i="1" noProof="0" dirty="0" err="1"/>
              <a:t>vtable</a:t>
            </a:r>
            <a:r>
              <a:rPr lang="de-DE" b="1" noProof="0" dirty="0"/>
              <a:t>)</a:t>
            </a:r>
            <a:r>
              <a:rPr lang="de-DE" i="1" noProof="0" dirty="0"/>
              <a:t>,</a:t>
            </a:r>
            <a:r>
              <a:rPr lang="de-DE" b="0" noProof="0" dirty="0"/>
              <a:t> die jeder </a:t>
            </a:r>
            <a:r>
              <a:rPr lang="de-DE" noProof="0" dirty="0"/>
              <a:t>virtuellen </a:t>
            </a:r>
            <a:r>
              <a:rPr lang="de-DE" b="0" noProof="0" dirty="0"/>
              <a:t>Methode ihre Implementierung zuweist.</a:t>
            </a:r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>
                <a:solidFill>
                  <a:schemeClr val="bg1"/>
                </a:solidFill>
              </a:rPr>
              <a:t>/</a:t>
            </a:r>
            <a:r>
              <a:rPr lang="en-US" b="1" err="1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[DE]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2707637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2799861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2933104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415663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446105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4750473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4750473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4893348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175923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436145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962532"/>
              </p:ext>
            </p:extLst>
          </p:nvPr>
        </p:nvGraphicFramePr>
        <p:xfrm>
          <a:off x="3328988" y="2947249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64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2947249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477575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331848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5940152" y="2477490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>
                <a:solidFill>
                  <a:schemeClr val="bg1"/>
                </a:solidFill>
              </a:rPr>
              <a:t>Java</a:t>
            </a:r>
            <a:r>
              <a:rPr lang="de-DE">
                <a:solidFill>
                  <a:schemeClr val="bg1"/>
                </a:solidFill>
              </a:rPr>
              <a:t>: 	alle Methoden</a:t>
            </a:r>
            <a:br>
              <a:rPr lang="de-DE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C++</a:t>
            </a:r>
            <a:r>
              <a:rPr lang="de-DE">
                <a:solidFill>
                  <a:schemeClr val="bg1"/>
                </a:solidFill>
              </a:rPr>
              <a:t>: 	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3652080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Falls kein Eintrag/NULL: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https://en.wikipedia.org/wiki/Virtual_method_table</a:t>
            </a:r>
            <a:r>
              <a:rPr lang="en-US" sz="1200"/>
              <a:t> </a:t>
            </a:r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3996609"/>
              </p:ext>
            </p:extLst>
          </p:nvPr>
        </p:nvGraphicFramePr>
        <p:xfrm>
          <a:off x="3341688" y="4755411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65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4755411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217248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uppieren 7"/>
          <p:cNvGrpSpPr/>
          <p:nvPr/>
        </p:nvGrpSpPr>
        <p:grpSpPr>
          <a:xfrm>
            <a:off x="467544" y="5624105"/>
            <a:ext cx="7889602" cy="573981"/>
            <a:chOff x="467544" y="5624105"/>
            <a:chExt cx="7889602" cy="573981"/>
          </a:xfrm>
        </p:grpSpPr>
        <p:sp>
          <p:nvSpPr>
            <p:cNvPr id="3" name="Rechteck 2"/>
            <p:cNvSpPr/>
            <p:nvPr/>
          </p:nvSpPr>
          <p:spPr>
            <a:xfrm>
              <a:off x="467544" y="5848118"/>
              <a:ext cx="7889602" cy="349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ElevatorStrategy *strategy = new EnergyMinimizingStrategy()</a:t>
              </a:r>
              <a:endParaRPr lang="en-US"/>
            </a:p>
          </p:txBody>
        </p:sp>
        <p:cxnSp>
          <p:nvCxnSpPr>
            <p:cNvPr id="28" name="Gerade Verbindung mit Pfeil 27"/>
            <p:cNvCxnSpPr/>
            <p:nvPr/>
          </p:nvCxnSpPr>
          <p:spPr bwMode="auto">
            <a:xfrm flipH="1">
              <a:off x="3491880" y="5624105"/>
              <a:ext cx="1008112" cy="245730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chemeClr val="tx1"/>
              </a:solidFill>
              <a:prstDash val="sysDot"/>
              <a:round/>
              <a:headEnd type="arrow" w="lg" len="lg"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Ergänzende Ressourcen</a:t>
            </a:r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Pure Virtual	= "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/>
              <a:t> +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Entspricht einer </a:t>
            </a:r>
            <a:r>
              <a:rPr lang="de-DE" altLang="de-DE" sz="1800" dirty="0"/>
              <a:t>abstrakten Methode </a:t>
            </a:r>
            <a:r>
              <a:rPr lang="de-DE" altLang="de-DE" sz="1800" b="0" dirty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Klasse mit mind. einer rein virtuellen Methode entspricht </a:t>
            </a:r>
            <a:r>
              <a:rPr lang="de-DE" altLang="de-DE" sz="1800" dirty="0"/>
              <a:t>abstrakter Klasse</a:t>
            </a:r>
            <a:r>
              <a:rPr lang="de-DE" altLang="de-DE" sz="1800" b="0" dirty="0"/>
              <a:t> oder </a:t>
            </a:r>
            <a:r>
              <a:rPr lang="de-DE" altLang="de-DE" sz="1800" dirty="0"/>
              <a:t>Interface</a:t>
            </a:r>
            <a:r>
              <a:rPr lang="de-DE" altLang="de-DE" sz="1800" b="0" dirty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Methode kann von Unterklassen implementiert werden, muss aber nicht. (~ Hierarchie abstrakter Klassen)</a:t>
            </a:r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>
                <a:solidFill>
                  <a:schemeClr val="bg1"/>
                </a:solidFill>
              </a:rPr>
              <a:t> nicht mehr </a:t>
            </a:r>
            <a:r>
              <a:rPr lang="de-DE" err="1">
                <a:solidFill>
                  <a:schemeClr val="bg1"/>
                </a:solidFill>
              </a:rPr>
              <a:t>instantiiert</a:t>
            </a:r>
            <a:r>
              <a:rPr lang="de-DE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>
                <a:solidFill>
                  <a:schemeClr val="bg1"/>
                </a:solidFill>
              </a:rPr>
              <a:t>möglich.</a:t>
            </a: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Wieso sind </a:t>
            </a:r>
            <a:r>
              <a:rPr lang="de-DE" altLang="de-DE" sz="1800" dirty="0"/>
              <a:t>virtuelle Methoden "teuer"</a:t>
            </a:r>
            <a:r>
              <a:rPr lang="de-DE" altLang="de-DE" sz="1800" b="0" dirty="0"/>
              <a:t>?</a:t>
            </a:r>
            <a:br>
              <a:rPr lang="de-DE" altLang="de-DE" sz="1800" b="0" dirty="0"/>
            </a:br>
            <a:br>
              <a:rPr lang="de-DE" altLang="de-DE" sz="1800" b="0" dirty="0"/>
            </a:br>
            <a:r>
              <a:rPr lang="de-DE" altLang="de-DE" sz="1800" b="0" dirty="0"/>
              <a:t>Was bedeutet jede </a:t>
            </a:r>
            <a:r>
              <a:rPr lang="de-DE" altLang="de-DE" sz="1800" dirty="0" err="1"/>
              <a:t>const</a:t>
            </a:r>
            <a:r>
              <a:rPr lang="de-DE" altLang="de-DE" sz="1800" dirty="0"/>
              <a:t>-Verwendung</a:t>
            </a:r>
            <a:r>
              <a:rPr lang="de-DE" altLang="de-DE" sz="1800" b="0" dirty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800" b="0" dirty="0"/>
            </a:br>
            <a:r>
              <a:rPr lang="de-DE" altLang="de-DE" sz="18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dirty="0"/>
              <a:t> </a:t>
            </a:r>
            <a:r>
              <a:rPr lang="en-US" altLang="de-DE" sz="1800" dirty="0" err="1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b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Typumwandlung </a:t>
            </a:r>
            <a:r>
              <a:rPr lang="de-DE" noProof="0" dirty="0"/>
              <a:t>(Casting)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in Sonderrolle </a:t>
            </a:r>
            <a:r>
              <a:rPr lang="de-DE" noProof="0" dirty="0"/>
              <a:t>(Sprachfeature)</a:t>
            </a:r>
          </a:p>
          <a:p>
            <a:pPr marL="463550" indent="-285750"/>
            <a:r>
              <a:rPr lang="de-DE" noProof="0" dirty="0"/>
              <a:t>Nur </a:t>
            </a:r>
            <a:r>
              <a:rPr lang="de-DE" noProof="0" dirty="0" err="1"/>
              <a:t>Typecast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/>
              <a:t>Laufzeitfehler bei Fehlschlag: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 C++: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als reguläre Funktionen</a:t>
            </a:r>
            <a:r>
              <a:rPr lang="de-DE" noProof="0" dirty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/>
              <a:t>	C-Stil; beliebige Umwandlung </a:t>
            </a:r>
            <a:r>
              <a:rPr lang="de-DE" noProof="0"/>
              <a:t>ist möglich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/>
              <a:t>	Umwandlung ohne Laufzeitcheck 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&lt;SC*&gt;(c)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noProof="0"/>
              <a:t>Umwandlung von c in Typ SC* mit </a:t>
            </a:r>
            <a:r>
              <a:rPr lang="de-DE" noProof="0" dirty="0"/>
              <a:t>Laufzeitcheck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/>
              <a:t>	beliebige </a:t>
            </a:r>
            <a:r>
              <a:rPr lang="de-DE" noProof="0"/>
              <a:t>Umwandlung </a:t>
            </a:r>
            <a:r>
              <a:rPr lang="de-DE"/>
              <a:t>in Typ C</a:t>
            </a:r>
            <a:endParaRPr lang="de-DE" noProof="0" dirty="0"/>
          </a:p>
          <a:p>
            <a:pPr marL="463550" indent="-285750">
              <a:tabLst>
                <a:tab pos="3321050" algn="l"/>
              </a:tabLst>
            </a:pP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/>
              <a:t>	</a:t>
            </a:r>
            <a:r>
              <a:rPr lang="de-DE" noProof="0" err="1"/>
              <a:t>Constness</a:t>
            </a:r>
            <a:r>
              <a:rPr lang="de-DE" noProof="0"/>
              <a:t> entfernen (z.B.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const char*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char*</a:t>
            </a:r>
            <a:r>
              <a:rPr lang="de-DE" noProof="0">
                <a:sym typeface="Wingdings" panose="05000000000000000000" pitchFamily="2" charset="2"/>
              </a:rPr>
              <a:t>)</a:t>
            </a:r>
            <a:endParaRPr lang="de-DE" noProof="0" dirty="0"/>
          </a:p>
          <a:p>
            <a:pPr marL="635000" lvl="1" indent="-28575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Mehrfachvererbung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868144" y="2162522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StudentAssistant</a:t>
              </a:r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4884" y="234734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Employee</a:t>
              </a:r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6" y="2629769"/>
              <a:ext cx="43205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6768"/>
              <a:ext cx="57545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BA6037D-7747-4B1A-B5BE-5E62E07E70F0}"/>
              </a:ext>
            </a:extLst>
          </p:cNvPr>
          <p:cNvCxnSpPr>
            <a:stCxn id="9" idx="0"/>
            <a:endCxn id="6" idx="3"/>
          </p:cNvCxnSpPr>
          <p:nvPr/>
        </p:nvCxnSpPr>
        <p:spPr bwMode="auto">
          <a:xfrm flipV="1">
            <a:off x="6439509" y="2656678"/>
            <a:ext cx="0" cy="27399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564D9E0B-6E41-46DA-8350-14C5B7BC0165}"/>
              </a:ext>
            </a:extLst>
          </p:cNvPr>
          <p:cNvCxnSpPr>
            <a:stCxn id="13" idx="1"/>
            <a:endCxn id="11" idx="3"/>
          </p:cNvCxnSpPr>
          <p:nvPr/>
        </p:nvCxnSpPr>
        <p:spPr bwMode="auto">
          <a:xfrm flipV="1">
            <a:off x="8057423" y="2652737"/>
            <a:ext cx="14" cy="27397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Auflösung der Mehrdeutigkeit durch Verwendung des vollständigen Namens </a:t>
            </a:r>
            <a:r>
              <a:rPr lang="de-DE" altLang="de-DE" noProof="0" dirty="0">
                <a:sym typeface="Wingdings" charset="2"/>
              </a:rPr>
              <a:t>(</a:t>
            </a:r>
            <a:r>
              <a:rPr lang="de-DE" altLang="de-DE" b="1" noProof="0" dirty="0" err="1">
                <a:sym typeface="Wingdings" charset="2"/>
              </a:rPr>
              <a:t>S</a:t>
            </a:r>
            <a:r>
              <a:rPr lang="de-DE" altLang="de-DE" b="1" noProof="0" dirty="0" err="1"/>
              <a:t>cope</a:t>
            </a:r>
            <a:r>
              <a:rPr lang="de-DE" altLang="de-DE" b="1" noProof="0" dirty="0"/>
              <a:t>-Operator ::</a:t>
            </a:r>
            <a:r>
              <a:rPr lang="de-DE" altLang="de-DE" noProof="0" dirty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Scope</a:t>
            </a:r>
            <a:r>
              <a:rPr lang="de-DE" b="1">
                <a:solidFill>
                  <a:schemeClr val="bg1"/>
                </a:solidFill>
              </a:rPr>
              <a:t>-Operator nötig!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/>
              <a:t>Mehrfach geerbte Oberklassen führen auch zur </a:t>
            </a:r>
            <a:r>
              <a:rPr lang="de-DE" altLang="de-DE" b="1" noProof="0" dirty="0"/>
              <a:t>unnötigen Bindung </a:t>
            </a:r>
            <a:r>
              <a:rPr lang="de-DE" altLang="de-DE" b="1" noProof="0"/>
              <a:t>von Speicher</a:t>
            </a:r>
            <a:endParaRPr lang="de-DE" altLang="de-DE" b="1" noProof="0" dirty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Fehler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function 'int main()':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11:6: error: request for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member 'getName' is ambiguous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3:42: note: candidates 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Virtuelle (Mehrfach-)Vererbung (I)</a:t>
            </a:r>
            <a:endParaRPr lang="de-DE" altLang="de-DE" i="1" noProof="0" dirty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Lösung</a:t>
            </a:r>
            <a:r>
              <a:rPr lang="de-DE" altLang="de-DE" noProof="0" dirty="0"/>
              <a:t>: Mehrfach geerbte Oberklassen nur </a:t>
            </a:r>
            <a:r>
              <a:rPr lang="de-DE" altLang="de-DE" noProof="0"/>
              <a:t>einmal einbinden</a:t>
            </a:r>
            <a:br>
              <a:rPr lang="de-DE" altLang="de-DE" noProof="0"/>
            </a:br>
            <a:r>
              <a:rPr lang="de-DE" altLang="de-DE" noProof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>
                <a:solidFill>
                  <a:srgbClr val="005AA9"/>
                </a:solidFill>
              </a:rPr>
              <a:t> </a:t>
            </a:r>
            <a:r>
              <a:rPr lang="de-DE" altLang="de-DE" noProof="0" dirty="0"/>
              <a:t>ermöglicht virtuelle Oberklassen / Vererbung</a:t>
            </a:r>
            <a:endParaRPr lang="de-DE" altLang="de-DE" i="1" noProof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>
                <a:solidFill>
                  <a:schemeClr val="bg1"/>
                </a:solidFill>
              </a:rPr>
              <a:t>)!</a:t>
            </a: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	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/>
              <a:t>Lösung</a:t>
            </a:r>
            <a:r>
              <a:rPr lang="de-DE" altLang="de-DE" sz="1800" kern="0"/>
              <a:t>: Mehrfach geerbte Oberklassen nur einmal einbinden</a:t>
            </a:r>
            <a:br>
              <a:rPr lang="de-DE" altLang="de-DE" sz="1800" kern="0"/>
            </a:br>
            <a:r>
              <a:rPr lang="de-DE" altLang="de-DE" sz="1800" ker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>
                <a:solidFill>
                  <a:srgbClr val="005AA9"/>
                </a:solidFill>
              </a:rPr>
              <a:t> </a:t>
            </a:r>
            <a:r>
              <a:rPr lang="de-DE" altLang="de-DE" sz="1800" kern="0"/>
              <a:t>ermöglicht virtuelle Oberklassen / Vererbung</a:t>
            </a:r>
            <a:endParaRPr lang="de-DE" altLang="de-DE" sz="1800" i="1" ker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altLang="de-DE" noProof="0" dirty="0"/>
              <a:t>Bruce Eckel: </a:t>
            </a:r>
            <a:r>
              <a:rPr lang="en-US" altLang="de-DE" dirty="0"/>
              <a:t>Thinking</a:t>
            </a:r>
            <a:r>
              <a:rPr lang="de-DE" altLang="de-DE" noProof="0" dirty="0"/>
              <a:t> in C++ (frei verfügbar </a:t>
            </a:r>
            <a:r>
              <a:rPr lang="de-DE" altLang="de-DE" noProof="0" dirty="0">
                <a:hlinkClick r:id="rId2"/>
              </a:rPr>
              <a:t>https://www.micc.unifi.it/bertini/download/programmazione/TICPP-2nd-ed-Vol-two-printed.pdf</a:t>
            </a:r>
            <a:r>
              <a:rPr lang="de-DE" altLang="de-DE" noProof="0" dirty="0"/>
              <a:t>)</a:t>
            </a:r>
          </a:p>
          <a:p>
            <a:r>
              <a:rPr lang="de-DE" altLang="de-DE" noProof="0" dirty="0"/>
              <a:t>Mike Banahan: The C Book (frei verfügbar: </a:t>
            </a:r>
            <a:r>
              <a:rPr lang="de-DE" altLang="de-DE" noProof="0" dirty="0">
                <a:hlinkClick r:id="rId3"/>
              </a:rPr>
              <a:t>http://publications.gbdirect.co.uk/c_book/</a:t>
            </a:r>
            <a:r>
              <a:rPr lang="de-DE" altLang="de-DE" noProof="0" dirty="0"/>
              <a:t> )</a:t>
            </a:r>
          </a:p>
          <a:p>
            <a:r>
              <a:rPr lang="de-DE" altLang="de-DE" dirty="0"/>
              <a:t>Expert C </a:t>
            </a:r>
            <a:r>
              <a:rPr lang="de-DE" altLang="de-DE" dirty="0" err="1"/>
              <a:t>Programming</a:t>
            </a:r>
            <a:r>
              <a:rPr lang="de-DE" altLang="de-DE" dirty="0"/>
              <a:t>: Deep C Secrets, Peter van der Linden, </a:t>
            </a:r>
            <a:r>
              <a:rPr lang="de-DE" altLang="de-DE" dirty="0" err="1"/>
              <a:t>Prentice</a:t>
            </a:r>
            <a:r>
              <a:rPr lang="de-DE" altLang="de-DE" dirty="0"/>
              <a:t> Hall 1997 (frei verfügbar: </a:t>
            </a:r>
            <a:r>
              <a:rPr lang="de-DE" altLang="de-DE" dirty="0">
                <a:hlinkClick r:id="rId4"/>
              </a:rPr>
              <a:t>http://www.electroons.com/8051/ebooks/expert%20C%20programming.pdf</a:t>
            </a:r>
            <a:r>
              <a:rPr lang="de-DE" altLang="de-DE" dirty="0"/>
              <a:t> )</a:t>
            </a:r>
            <a:endParaRPr lang="de-DE" altLang="de-DE" noProof="0" dirty="0"/>
          </a:p>
          <a:p>
            <a:r>
              <a:rPr lang="de-DE" altLang="de-DE" noProof="0" dirty="0"/>
              <a:t>Scott Meyers: </a:t>
            </a:r>
            <a:r>
              <a:rPr lang="en-US" altLang="de-DE" dirty="0"/>
              <a:t>Effective</a:t>
            </a:r>
            <a:r>
              <a:rPr lang="de-DE" altLang="de-DE" noProof="0" dirty="0"/>
              <a:t> C++ &amp; More Effective C++</a:t>
            </a:r>
          </a:p>
          <a:p>
            <a:r>
              <a:rPr lang="de-DE" altLang="de-DE" noProof="0" dirty="0"/>
              <a:t>Helmut Schellong: Moderne C Programmierung [Springer]</a:t>
            </a:r>
          </a:p>
          <a:p>
            <a:r>
              <a:rPr lang="de-DE" altLang="de-DE" noProof="0" dirty="0"/>
              <a:t>Ralf Schneeweiß: Moderne C++ Programmierung [Springer]</a:t>
            </a:r>
          </a:p>
          <a:p>
            <a:r>
              <a:rPr lang="de-DE" altLang="de-DE" noProof="0" dirty="0"/>
              <a:t>Jürgen Wolf: Grundkurs C [Galileo] &amp;  Grundkurs C++ [Galileo]</a:t>
            </a:r>
          </a:p>
          <a:p>
            <a:r>
              <a:rPr lang="de-DE" altLang="de-DE" noProof="0" dirty="0"/>
              <a:t>Bjarne Stroustrup: Einführung in die Programmierung mit C++</a:t>
            </a:r>
          </a:p>
          <a:p>
            <a:r>
              <a:rPr lang="de-DE" altLang="de-DE" noProof="0" dirty="0"/>
              <a:t>TU München: Grundkurs C/C++</a:t>
            </a:r>
            <a:br>
              <a:rPr lang="de-DE" altLang="de-DE" noProof="0" dirty="0"/>
            </a:br>
            <a:r>
              <a:rPr lang="de-DE" altLang="de-DE" noProof="0" dirty="0">
                <a:hlinkClick r:id="rId5"/>
              </a:rPr>
              <a:t>http://www.ldv.ei.tum.de/lehre/grundkurs-c/</a:t>
            </a:r>
            <a:endParaRPr lang="de-DE" altLang="de-DE" noProof="0" dirty="0"/>
          </a:p>
          <a:p>
            <a:r>
              <a:rPr lang="de-DE" noProof="0" dirty="0"/>
              <a:t>Heinz Tschabitscher: Einführung in C++</a:t>
            </a:r>
            <a:br>
              <a:rPr lang="de-DE" noProof="0" dirty="0"/>
            </a:br>
            <a:r>
              <a:rPr lang="de-DE" noProof="0" dirty="0">
                <a:hlinkClick r:id="rId6"/>
              </a:rPr>
              <a:t>http://ladedu.com/cpp/zum_mitnehmen/cpp_einf.pdf</a:t>
            </a:r>
            <a:r>
              <a:rPr lang="de-DE" noProof="0" dirty="0"/>
              <a:t> </a:t>
            </a:r>
          </a:p>
          <a:p>
            <a:r>
              <a:rPr lang="de-DE" noProof="0" dirty="0"/>
              <a:t>LearnCPP.com </a:t>
            </a:r>
            <a:r>
              <a:rPr lang="de-DE" noProof="0" dirty="0">
                <a:hlinkClick r:id="rId7"/>
              </a:rPr>
              <a:t>http://www.learncpp.com/</a:t>
            </a:r>
            <a:endParaRPr lang="de-DE" noProof="0" dirty="0"/>
          </a:p>
          <a:p>
            <a:r>
              <a:rPr lang="de-DE" noProof="0" dirty="0"/>
              <a:t>CProgramming.com </a:t>
            </a:r>
            <a:r>
              <a:rPr lang="de-DE" noProof="0" dirty="0">
                <a:hlinkClick r:id="rId8"/>
              </a:rPr>
              <a:t>http://www.cprogramming.com/</a:t>
            </a:r>
            <a:r>
              <a:rPr lang="de-DE" noProof="0" dirty="0"/>
              <a:t> </a:t>
            </a:r>
          </a:p>
          <a:p>
            <a:r>
              <a:rPr lang="de-DE" altLang="de-DE" noProof="0" dirty="0"/>
              <a:t>Google C++ Style Guide: </a:t>
            </a:r>
            <a:r>
              <a:rPr lang="de-DE" altLang="de-DE" noProof="0" dirty="0">
                <a:hlinkClick r:id="rId9"/>
              </a:rPr>
              <a:t>https://google.github.io/styleguide/cppguide.html</a:t>
            </a:r>
            <a:r>
              <a:rPr lang="de-DE" altLang="de-DE" noProof="0" dirty="0"/>
              <a:t> </a:t>
            </a:r>
          </a:p>
          <a:p>
            <a:r>
              <a:rPr lang="de-DE" altLang="de-DE" noProof="0" dirty="0"/>
              <a:t>Bytes'n'Objects: Kostenfreies Tutorial mit über 110 Lektionen: </a:t>
            </a:r>
            <a:r>
              <a:rPr lang="de-DE" altLang="de-DE" noProof="0" dirty="0">
                <a:hlinkClick r:id="rId10"/>
              </a:rPr>
              <a:t>http://bytesnobjects.dev.geekbetrieb.de/cpp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</a:t>
            </a:r>
            <a:br>
              <a:rPr lang="de-DE" altLang="de-DE" noProof="0" dirty="0"/>
            </a:br>
            <a:r>
              <a:rPr lang="de-DE" altLang="de-DE" noProof="0" dirty="0"/>
              <a:t>	Schlechtes Design?</a:t>
            </a:r>
            <a:endParaRPr lang="de-DE" altLang="de-DE" i="1" noProof="0" dirty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Mehrfachvererbung kann auf schlechtes </a:t>
            </a:r>
            <a:r>
              <a:rPr lang="de-DE" altLang="de-DE" b="1" noProof="0"/>
              <a:t>Design hindeuten:</a:t>
            </a:r>
            <a:br>
              <a:rPr lang="de-DE" altLang="de-DE" b="1" noProof="0"/>
            </a:br>
            <a:r>
              <a:rPr lang="de-DE" altLang="de-DE" noProof="0"/>
              <a:t>Gemeinsamkeiten </a:t>
            </a:r>
            <a:r>
              <a:rPr lang="de-DE" altLang="de-DE" noProof="0" dirty="0"/>
              <a:t>sollen explizit extrahiert und das Design vereinfacht werden</a:t>
            </a:r>
            <a:endParaRPr lang="de-DE" altLang="de-DE" i="1" noProof="0" dirty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Employment</a:t>
            </a:r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ist 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>
                <a:solidFill>
                  <a:schemeClr val="bg1"/>
                </a:solidFill>
              </a:rPr>
              <a:t>, </a:t>
            </a:r>
            <a:r>
              <a:rPr lang="de-DE" sz="1600" u="sng">
                <a:solidFill>
                  <a:schemeClr val="bg1"/>
                </a:solidFill>
              </a:rPr>
              <a:t>mit </a:t>
            </a:r>
            <a:r>
              <a:rPr lang="de-DE" sz="1600">
                <a:solidFill>
                  <a:schemeClr val="bg1"/>
                </a:solidFill>
              </a:rPr>
              <a:t>einem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Schnittstellenvererbung</a:t>
            </a:r>
            <a:r>
              <a:rPr lang="de-DE" sz="2000" noProof="0" dirty="0"/>
              <a:t>:</a:t>
            </a:r>
            <a:br>
              <a:rPr lang="de-DE" sz="2000" noProof="0" dirty="0"/>
            </a:br>
            <a:endParaRPr lang="de-DE" sz="2000" noProof="0" dirty="0"/>
          </a:p>
          <a:p>
            <a:pPr marL="0" indent="0">
              <a:buNone/>
            </a:pPr>
            <a:r>
              <a:rPr lang="de-DE" sz="2000" noProof="0" dirty="0"/>
              <a:t>Wenn die Oberklassen nur </a:t>
            </a:r>
            <a:r>
              <a:rPr lang="de-DE" sz="2000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Implementierungsvererbung</a:t>
            </a:r>
            <a:r>
              <a:rPr lang="de-DE" sz="2000" noProof="0" dirty="0"/>
              <a:t>: </a:t>
            </a:r>
          </a:p>
          <a:p>
            <a:pPr marL="0" indent="0">
              <a:buNone/>
            </a:pPr>
            <a:br>
              <a:rPr lang="de-DE" sz="2000" noProof="0" dirty="0"/>
            </a:br>
            <a:r>
              <a:rPr lang="de-DE" sz="2000" noProof="0" dirty="0"/>
              <a:t>Wird aber von mehreren Oberklassen wirklich </a:t>
            </a:r>
            <a:r>
              <a:rPr lang="de-DE" sz="2000" b="1" noProof="0" dirty="0"/>
              <a:t>Implementierung</a:t>
            </a:r>
            <a:r>
              <a:rPr lang="de-DE" sz="2000" noProof="0" dirty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Templates</a:t>
            </a:r>
            <a:br>
              <a:rPr lang="de-DE" altLang="de-DE" b="0" noProof="0" dirty="0"/>
            </a:b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Funktionszeiger und Funktionsobjekte</a:t>
            </a: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Überblick der Standard C++ Library</a:t>
            </a:r>
            <a:br>
              <a:rPr lang="de-DE" altLang="de-DE" b="0" noProof="0" dirty="0"/>
            </a:br>
            <a:br>
              <a:rPr lang="de-DE" altLang="de-DE" b="0" noProof="0"/>
            </a:br>
            <a:endParaRPr lang="de-DE" altLang="de-DE" b="0" noProof="0" dirty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Templates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Generische Programmierung: </a:t>
            </a:r>
            <a:r>
              <a:rPr lang="de-DE" altLang="de-DE" noProof="0" dirty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/>
              <a:t>Ziel</a:t>
            </a:r>
            <a:r>
              <a:rPr lang="en-US" b="1"/>
              <a:t>: </a:t>
            </a:r>
            <a:r>
              <a:rPr lang="en-US" b="1" err="1"/>
              <a:t>Aufzüge</a:t>
            </a:r>
            <a:r>
              <a:rPr lang="en-US" b="1"/>
              <a:t> </a:t>
            </a:r>
            <a:r>
              <a:rPr lang="en-US" b="1" err="1"/>
              <a:t>für</a:t>
            </a:r>
            <a:r>
              <a:rPr lang="en-US" b="1"/>
              <a:t> </a:t>
            </a:r>
            <a:r>
              <a:rPr lang="en-US" b="1" err="1"/>
              <a:t>bestimmte</a:t>
            </a:r>
            <a:r>
              <a:rPr lang="en-US" b="1"/>
              <a:t> </a:t>
            </a:r>
            <a:r>
              <a:rPr lang="en-US" b="1" err="1"/>
              <a:t>Zwecke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Person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Ziel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Lastenaufzug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Reinigungspersonal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Feuerwehr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Speisen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Gleiches Verhalten unabhängig vom Inhalt.</a:t>
            </a: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https://en.wikipedia.org/wiki/Generic_programming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>
              <a:gd name="adj" fmla="val 68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latin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dirty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 dirty="0">
              <a:latin typeface="Courier New" panose="020703090202050204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List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 dirty="0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 dirty="0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NULL;</a:t>
            </a:r>
          </a:p>
          <a:p>
            <a:pPr lvl="1" algn="l"/>
            <a:endParaRPr lang="en-US" sz="1400" b="1" dirty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List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"First address: 0x%p\n"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dirty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"First content: '%s'\n"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 dirty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Expliziter Cast nötig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Typinformation geht verloren </a:t>
            </a:r>
            <a:r>
              <a:rPr lang="de-DE">
                <a:solidFill>
                  <a:schemeClr val="bg1"/>
                </a:solidFill>
              </a:rPr>
              <a:t>– so ähnlich wie bei Java-Listen vor den Generics</a:t>
            </a: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Templates in C++: </a:t>
            </a:r>
            <a:r>
              <a:rPr lang="de-DE" altLang="de-DE" noProof="0" dirty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>
                <a:solidFill>
                  <a:schemeClr val="bg1"/>
                </a:solidFill>
              </a:rPr>
              <a:t>parametrisieren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"Platzhalter")</a:t>
            </a: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generiert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("textuelle Ersetzung der Platzhalter")</a:t>
            </a: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 dirty="0"/>
              <a:t>C++-Templates induzieren ein </a:t>
            </a:r>
            <a:r>
              <a:rPr lang="de-DE" b="1" dirty="0"/>
              <a:t>implizites "Interface" durch die Art der Verwendung </a:t>
            </a:r>
            <a:r>
              <a:rPr lang="de-DE" dirty="0"/>
              <a:t>der generischen Typparameter</a:t>
            </a:r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typename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T = Person&gt;</a:t>
            </a:r>
            <a:b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Adding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with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C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.push_back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 dirty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Beispiel: Template-Klasse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Unterschiedliche Rückgabetypen</a:t>
            </a: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Online C++-Referenzen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Erläuterung von </a:t>
            </a:r>
            <a:r>
              <a:rPr lang="de-DE" b="1" dirty="0"/>
              <a:t>Best Practices </a:t>
            </a:r>
            <a:r>
              <a:rPr lang="de-DE" dirty="0"/>
              <a:t>und </a:t>
            </a:r>
            <a:r>
              <a:rPr lang="de-DE" b="1" dirty="0"/>
              <a:t>Programmierkonzepten </a:t>
            </a:r>
            <a:r>
              <a:rPr lang="de-DE" dirty="0"/>
              <a:t>für C++</a:t>
            </a:r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/>
              <a:t>Durch die Belegung des Typparameters (hier: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/>
              <a:t>) entsteht eine (neue</a:t>
            </a:r>
            <a:r>
              <a:rPr lang="de-DE" noProof="0"/>
              <a:t>) </a:t>
            </a:r>
            <a:r>
              <a:rPr lang="de-DE"/>
              <a:t>Belegung </a:t>
            </a:r>
            <a:r>
              <a:rPr lang="de-DE" noProof="0"/>
              <a:t>des Klassentemplates (sog. </a:t>
            </a:r>
            <a:r>
              <a:rPr lang="de-DE" b="1" noProof="0"/>
              <a:t>Spezialisierung</a:t>
            </a:r>
            <a:r>
              <a:rPr lang="de-DE" noProof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&lt;&gt;</a:t>
            </a:r>
            <a:b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Adding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with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 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C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.push_back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Template-Spezialisierung: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main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()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latin typeface="Consolas" pitchFamily="49" charset="0"/>
              </a:rPr>
              <a:t>&lt;&gt; </a:t>
            </a:r>
            <a:r>
              <a:rPr lang="de-DE" altLang="de-DE" sz="1200" b="0" dirty="0" err="1">
                <a:latin typeface="Consolas" pitchFamily="49" charset="0"/>
              </a:rPr>
              <a:t>myElevator</a:t>
            </a:r>
            <a:r>
              <a:rPr lang="de-DE" altLang="de-DE" sz="1200" b="0" dirty="0"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dirty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Template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Verwendungsstelle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Spezialisiertes Template</a:t>
            </a:r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Function</a:t>
            </a:r>
            <a:r>
              <a:rPr lang="de-DE" altLang="de-DE" noProof="0" dirty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*end, std::</a:t>
            </a:r>
            <a:r>
              <a:rPr lang="en-US" altLang="de-DE" sz="1400" b="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Mehrere Typparameter </a:t>
            </a:r>
            <a:r>
              <a:rPr lang="de-DE">
                <a:solidFill>
                  <a:schemeClr val="bg1"/>
                </a:solidFill>
              </a:rPr>
              <a:t>möglich (auch bei Klassen-Templates)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+ 2,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                  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Defaulttyp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Person</a:t>
            </a:r>
            <a:r>
              <a:rPr lang="de-DE">
                <a:solidFill>
                  <a:schemeClr val="bg1"/>
                </a:solidFill>
              </a:rPr>
              <a:t> 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werden (anders als bei Java)</a:t>
            </a: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genau damit gemeint, dass Templates eine Schnittstelle induzieren?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Vorteile und Nachteile dieser Art von induzierten Schnittstelle?</a:t>
            </a:r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/>
              <a:t>Template-Code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/>
              <a:t>Induzierte Schnittstellen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/>
              <a:t>FunktionsZeiger</a:t>
            </a:r>
            <a:r>
              <a:rPr lang="de-DE"/>
              <a:t> und</a:t>
            </a:r>
            <a:r>
              <a:rPr lang="de-DE" noProof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(I)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tic();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Methode, um die Laufzeit von Funktionen zu messen.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Allerdings</a:t>
            </a:r>
            <a:r>
              <a:rPr lang="de-DE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>
                <a:solidFill>
                  <a:schemeClr val="bg1"/>
                </a:solidFill>
              </a:rPr>
              <a:t>-Parameter und </a:t>
            </a:r>
            <a:r>
              <a:rPr lang="de-DE" err="1">
                <a:solidFill>
                  <a:schemeClr val="bg1"/>
                </a:solidFill>
              </a:rPr>
              <a:t>void</a:t>
            </a:r>
            <a:r>
              <a:rPr lang="de-DE">
                <a:solidFill>
                  <a:schemeClr val="bg1"/>
                </a:solidFill>
              </a:rPr>
              <a:t> als Rückgabewert haben.</a:t>
            </a: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(II)</a:t>
            </a:r>
            <a:endParaRPr lang="de-DE" altLang="de-DE" noProof="0" dirty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dirty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	std::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 dirty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dirty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dirty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 dirty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Klassen oder Schnittstellen 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fp2(500);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Instanziierung 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C++-FAQ (</a:t>
            </a:r>
            <a:r>
              <a:rPr lang="de-DE" noProof="0" dirty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/>
              <a:t>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Funktoren und </a:t>
            </a:r>
            <a:r>
              <a:rPr lang="de-DE" altLang="de-DE" noProof="0" dirty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Ein </a:t>
            </a:r>
            <a:r>
              <a:rPr lang="de-DE" b="1"/>
              <a:t>Funktor</a:t>
            </a:r>
            <a:r>
              <a:rPr lang="de-DE"/>
              <a:t> ist eine Klasse, die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"user"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":~ /$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    &lt;&lt; 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bleibt hier identisch, 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erlaubt, Objekte mit Funktionssyntax anzusprechen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Konfigurierbares Präfix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(Hier ohne Setter).</a:t>
            </a: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Der </a:t>
            </a:r>
            <a:r>
              <a:rPr lang="de-DE" noProof="0" dirty="0"/>
              <a:t>Fluch des Most </a:t>
            </a:r>
            <a:r>
              <a:rPr lang="de-DE" noProof="0" dirty="0" err="1"/>
              <a:t>Vexing</a:t>
            </a:r>
            <a:r>
              <a:rPr lang="de-DE" noProof="0" dirty="0"/>
              <a:t> Parse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Warum</a:t>
            </a:r>
            <a:r>
              <a:rPr lang="de-DE" noProof="0" dirty="0"/>
              <a:t> funktioniert das Folgende nicht?</a:t>
            </a:r>
          </a:p>
          <a:p>
            <a:endParaRPr lang="de-DE" noProof="0" dirty="0"/>
          </a:p>
          <a:p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r>
              <a:rPr lang="de-DE" b="1" noProof="0" dirty="0"/>
              <a:t>Fehlermeldung</a:t>
            </a:r>
            <a:r>
              <a:rPr lang="de-DE" noProof="0" dirty="0"/>
              <a:t>: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Grund</a:t>
            </a:r>
            <a:r>
              <a:rPr lang="de-DE" noProof="0" dirty="0"/>
              <a:t>: Der C++-Compiler interpretiert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/>
              <a:t> als einen Funktionszeiger, der auf eine parameterlose,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/>
              <a:t>-zurückgebende Funktion zeigt.</a:t>
            </a:r>
          </a:p>
          <a:p>
            <a:r>
              <a:rPr lang="de-DE" b="1" noProof="0" dirty="0"/>
              <a:t>Lösung:</a:t>
            </a:r>
            <a:r>
              <a:rPr lang="de-DE" noProof="0" dirty="0"/>
              <a:t> Klammern weglassen oder Initialisierungsliste (ab C++11)</a:t>
            </a:r>
            <a:br>
              <a:rPr lang="de-DE" noProof="0" dirty="0"/>
            </a:br>
            <a:br>
              <a:rPr lang="de-DE" noProof="0" dirty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https://en.wikipedia.org/wiki/Most_vexing_parse</a:t>
            </a:r>
            <a:r>
              <a:rPr lang="de-DE" altLang="de-DE" sz="1200" b="0"/>
              <a:t>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b3{};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7116538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Funktionszeiger und Funktoren: </a:t>
            </a:r>
            <a:r>
              <a:rPr lang="de-DE" altLang="de-DE" noProof="0" dirty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/>
              <a:t>Standard Template Library (STL)</a:t>
            </a:r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sequence.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have 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STL-weite Konvention </a:t>
            </a:r>
            <a:r>
              <a:rPr lang="de-DE">
                <a:solidFill>
                  <a:schemeClr val="bg1"/>
                </a:solidFill>
              </a:rPr>
              <a:t>zur Nutzung von </a:t>
            </a:r>
            <a:r>
              <a:rPr lang="de-DE" err="1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latin typeface="Consolas" pitchFamily="49" charset="0"/>
              </a:rPr>
            </a:br>
            <a:br>
              <a:rPr lang="de-DE" altLang="de-DE" sz="1400" b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std::copy(numbers,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std::back_inserter(result));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std::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&gt;(std::cout,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Unary function that accepts an element in the range as argument, and returns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a 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element 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   	The 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This 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>
                <a:solidFill>
                  <a:schemeClr val="bg1"/>
                </a:solidFill>
              </a:rPr>
              <a:t>, aber ein Prädikat  definiert, was </a:t>
            </a:r>
            <a:r>
              <a:rPr lang="de-DE" b="1">
                <a:solidFill>
                  <a:schemeClr val="bg1"/>
                </a:solidFill>
              </a:rPr>
              <a:t>ausgelassen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wird.</a:t>
            </a:r>
            <a:r>
              <a:rPr lang="de-DE" i="1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% 2 ==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Funktionszeiger</a:t>
            </a:r>
            <a:r>
              <a:rPr lang="de-DE">
                <a:solidFill>
                  <a:schemeClr val="bg1"/>
                </a:solidFill>
              </a:rPr>
              <a:t> 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>
                <a:solidFill>
                  <a:schemeClr val="bg1"/>
                </a:solidFill>
              </a:rPr>
              <a:t> entscheidet 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 &gt;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 online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Man kann C++-Code auch online testen:</a:t>
            </a:r>
          </a:p>
          <a:p>
            <a:pPr marL="514350" lvl="1" indent="-342900"/>
            <a:r>
              <a:rPr lang="de-DE" dirty="0">
                <a:hlinkClick r:id="rId2"/>
              </a:rPr>
              <a:t>https://www.onlinegdb.com/</a:t>
            </a:r>
            <a:endParaRPr lang="de-DE" dirty="0">
              <a:hlinkClick r:id="rId3"/>
            </a:endParaRPr>
          </a:p>
          <a:p>
            <a:pPr marL="520700" indent="-342900"/>
            <a:r>
              <a:rPr lang="de-DE" noProof="0" dirty="0">
                <a:hlinkClick r:id="rId3"/>
              </a:rPr>
              <a:t>http://cpp.sh</a:t>
            </a:r>
            <a:endParaRPr lang="de-DE" noProof="0" dirty="0"/>
          </a:p>
          <a:p>
            <a:pPr marL="520700" indent="-342900"/>
            <a:r>
              <a:rPr lang="de-DE" noProof="0" dirty="0">
                <a:hlinkClick r:id="rId4"/>
              </a:rPr>
              <a:t>https://www.tutorialspoint.com/compile_cpp11_online.php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std::priority_queue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std::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 ascending(numbers,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vs 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	// 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myCopyRemoveIf(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Mächtig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effizient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ausgereift</a:t>
            </a:r>
            <a:r>
              <a:rPr lang="de-DE" altLang="de-DE" b="0" noProof="0" dirty="0"/>
              <a:t> und </a:t>
            </a:r>
            <a:r>
              <a:rPr lang="de-DE" altLang="de-DE" b="1" noProof="0" dirty="0"/>
              <a:t>gut dokumentiert 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Anspruchsvoll </a:t>
            </a:r>
            <a:r>
              <a:rPr lang="de-DE" altLang="de-DE" b="0" noProof="0"/>
              <a:t>zu erlernen </a:t>
            </a:r>
            <a:r>
              <a:rPr lang="de-DE" altLang="de-DE" b="0" noProof="0" dirty="0"/>
              <a:t>(erfordert Wissen über Templates, Funktoren</a:t>
            </a:r>
            <a:r>
              <a:rPr lang="de-DE" altLang="de-DE" b="0" noProof="0"/>
              <a:t>, Iteratoren, </a:t>
            </a:r>
            <a:r>
              <a:rPr lang="de-DE" altLang="de-DE" b="0" noProof="0" dirty="0"/>
              <a:t>…)</a:t>
            </a:r>
          </a:p>
          <a:p>
            <a:endParaRPr lang="de-DE" altLang="de-DE" b="0" noProof="0" dirty="0"/>
          </a:p>
          <a:p>
            <a:r>
              <a:rPr lang="de-DE" altLang="de-DE" b="1" noProof="0" dirty="0" err="1"/>
              <a:t>Boost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als "Brutkasten" für die nächsten Standards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Vielleicht sogar als </a:t>
            </a:r>
            <a:r>
              <a:rPr lang="de-DE" altLang="de-DE" b="1" noProof="0" dirty="0"/>
              <a:t>der Vorteil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C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Ziele des C-Teils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Die Eigenheiten von (Embedded) C </a:t>
            </a:r>
            <a:r>
              <a:rPr lang="de-DE" b="1" noProof="0"/>
              <a:t>kennenlernen.</a:t>
            </a:r>
          </a:p>
          <a:p>
            <a:pPr marL="0" indent="0">
              <a:buNone/>
            </a:pPr>
            <a:endParaRPr lang="de-DE" b="1" noProof="0" dirty="0"/>
          </a:p>
          <a:p>
            <a:r>
              <a:rPr lang="de-DE" b="1" noProof="0" dirty="0"/>
              <a:t>Unterschiede zu C++</a:t>
            </a:r>
            <a:r>
              <a:rPr lang="de-DE" noProof="0" dirty="0"/>
              <a:t>: Was macht C anders als </a:t>
            </a:r>
            <a:r>
              <a:rPr lang="de-DE" noProof="0"/>
              <a:t>C++?</a:t>
            </a:r>
          </a:p>
          <a:p>
            <a:endParaRPr lang="de-DE" noProof="0" dirty="0"/>
          </a:p>
          <a:p>
            <a:r>
              <a:rPr lang="de-DE" b="1" noProof="0" dirty="0"/>
              <a:t>Bitoperationen</a:t>
            </a:r>
            <a:r>
              <a:rPr lang="de-DE" noProof="0" dirty="0"/>
              <a:t>: Bits setzen, löschen, "kippen", "</a:t>
            </a:r>
            <a:r>
              <a:rPr lang="de-DE" noProof="0"/>
              <a:t>verschieben" (auch für C++)</a:t>
            </a:r>
          </a:p>
          <a:p>
            <a:endParaRPr lang="de-DE" noProof="0" dirty="0"/>
          </a:p>
          <a:p>
            <a:r>
              <a:rPr lang="de-DE" b="1" noProof="0"/>
              <a:t>Peripherie und Speicher</a:t>
            </a:r>
            <a:r>
              <a:rPr lang="de-DE" noProof="0"/>
              <a:t>: </a:t>
            </a:r>
            <a:r>
              <a:rPr lang="de-DE" noProof="0" dirty="0"/>
              <a:t>lesen/schreiben, </a:t>
            </a:r>
            <a:r>
              <a:rPr lang="de-DE" noProof="0"/>
              <a:t>Memory-</a:t>
            </a:r>
            <a:r>
              <a:rPr lang="de-DE" noProof="0" err="1"/>
              <a:t>mapped</a:t>
            </a:r>
            <a:r>
              <a:rPr lang="de-DE" noProof="0"/>
              <a:t> I/O,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/>
              <a:t> </a:t>
            </a:r>
            <a:r>
              <a:rPr lang="de-DE" noProof="0" dirty="0"/>
              <a:t>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Unterschiede von C und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/>
              <a:t>C-Standardbibliothek </a:t>
            </a:r>
            <a:r>
              <a:rPr lang="de-DE" b="1" noProof="0" dirty="0"/>
              <a:t>ist eingebettet in C++-Standardbibliothek </a:t>
            </a:r>
          </a:p>
          <a:p>
            <a:pPr lvl="1"/>
            <a:r>
              <a:rPr lang="de-DE" noProof="0" dirty="0"/>
              <a:t>Relativ umfangreich (</a:t>
            </a:r>
            <a:r>
              <a:rPr lang="de-DE" noProof="0" dirty="0" err="1"/>
              <a:t>Stringmanipulation</a:t>
            </a:r>
            <a:r>
              <a:rPr lang="de-DE" noProof="0" dirty="0"/>
              <a:t>, </a:t>
            </a:r>
            <a:r>
              <a:rPr lang="de-DE" noProof="0" dirty="0" err="1"/>
              <a:t>printf</a:t>
            </a:r>
            <a:r>
              <a:rPr lang="de-DE" noProof="0" dirty="0"/>
              <a:t>,…)</a:t>
            </a:r>
          </a:p>
          <a:p>
            <a:pPr lvl="1"/>
            <a:r>
              <a:rPr lang="de-DE" noProof="0" dirty="0"/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/>
              <a:t> oder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Limitierungen</a:t>
            </a:r>
          </a:p>
          <a:p>
            <a:pPr lvl="1" defTabSz="747713"/>
            <a:r>
              <a:rPr lang="de-DE" noProof="0" dirty="0"/>
              <a:t>Keine Objektorientierung (Vererbung, Klassen,…) </a:t>
            </a:r>
            <a:r>
              <a:rPr lang="de-DE" noProof="0" dirty="0">
                <a:sym typeface="Wingdings" panose="05000000000000000000" pitchFamily="2" charset="2"/>
              </a:rPr>
              <a:t> Nur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/>
              <a:t>Keine </a:t>
            </a:r>
            <a:r>
              <a:rPr lang="de-DE" noProof="0"/>
              <a:t>Namensräume 	</a:t>
            </a:r>
            <a:r>
              <a:rPr lang="de-DE" noProof="0">
                <a:sym typeface="Wingdings" panose="05000000000000000000" pitchFamily="2" charset="2"/>
              </a:rPr>
              <a:t> </a:t>
            </a:r>
            <a:r>
              <a:rPr lang="de-DE" noProof="0" dirty="0"/>
              <a:t>Sichtbarkeit über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/>
          </a:p>
          <a:p>
            <a:pPr lvl="1" defTabSz="747713"/>
            <a:r>
              <a:rPr lang="de-DE" noProof="0"/>
              <a:t>Keine String-Klasse 	</a:t>
            </a:r>
            <a:r>
              <a:rPr lang="de-DE" noProof="0">
                <a:sym typeface="Wingdings" panose="05000000000000000000" pitchFamily="2" charset="2"/>
              </a:rPr>
              <a:t></a:t>
            </a:r>
            <a:r>
              <a:rPr lang="de-DE" noProof="0"/>
              <a:t> </a:t>
            </a:r>
            <a:r>
              <a:rPr lang="de-DE" noProof="0" dirty="0"/>
              <a:t>nur nullterminierte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-Arrays (vgl. Parameterübergabe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/>
              <a:t>)</a:t>
            </a:r>
          </a:p>
          <a:p>
            <a:pPr lvl="1" defTabSz="747713"/>
            <a:r>
              <a:rPr lang="de-DE" noProof="0"/>
              <a:t>Keine Templates 	</a:t>
            </a:r>
            <a:r>
              <a:rPr lang="de-DE" noProof="0">
                <a:sym typeface="Wingdings" panose="05000000000000000000" pitchFamily="2" charset="2"/>
              </a:rPr>
              <a:t> Ausweichen über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/>
              <a:t>Keine Referenzen 	</a:t>
            </a:r>
            <a:r>
              <a:rPr lang="de-DE" noProof="0">
                <a:sym typeface="Wingdings" panose="05000000000000000000" pitchFamily="2" charset="2"/>
              </a:rPr>
              <a:t> nur Pointer und Werte</a:t>
            </a:r>
            <a:endParaRPr lang="de-DE" noProof="0" dirty="0"/>
          </a:p>
          <a:p>
            <a:pPr lvl="1" defTabSz="747713"/>
            <a:r>
              <a:rPr lang="de-DE" noProof="0"/>
              <a:t>Keine Exceptions 	</a:t>
            </a:r>
            <a:r>
              <a:rPr lang="de-DE" noProof="0">
                <a:sym typeface="Wingdings" panose="05000000000000000000" pitchFamily="2" charset="2"/>
              </a:rPr>
              <a:t> Error Codes (int)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Unterschiede</a:t>
            </a:r>
          </a:p>
          <a:p>
            <a:pPr lvl="1"/>
            <a:r>
              <a:rPr lang="de-DE" b="1" noProof="0" dirty="0"/>
              <a:t>Konstanten</a:t>
            </a:r>
            <a:r>
              <a:rPr lang="de-DE" noProof="0" dirty="0"/>
              <a:t> wurden </a:t>
            </a:r>
            <a:r>
              <a:rPr lang="de-DE" b="1" noProof="0" dirty="0"/>
              <a:t>früher</a:t>
            </a:r>
            <a:r>
              <a:rPr lang="de-DE" noProof="0" dirty="0"/>
              <a:t> mittels Präprozessor-Direktiven abgelegt</a:t>
            </a:r>
          </a:p>
          <a:p>
            <a:pPr lvl="2"/>
            <a:r>
              <a:rPr lang="de-DE" noProof="0" dirty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/>
              <a:t> – gleiche Benennungskonvention ist kein Zufall.</a:t>
            </a:r>
          </a:p>
          <a:p>
            <a:pPr lvl="1"/>
            <a:r>
              <a:rPr lang="de-DE" b="1" noProof="0" dirty="0"/>
              <a:t>Leere Parameterliste</a:t>
            </a:r>
            <a:r>
              <a:rPr lang="de-DE" noProof="0" dirty="0"/>
              <a:t>: "</a:t>
            </a:r>
            <a:r>
              <a:rPr lang="de-DE" noProof="0" dirty="0" err="1"/>
              <a:t>don't</a:t>
            </a:r>
            <a:r>
              <a:rPr lang="de-DE" noProof="0" dirty="0"/>
              <a:t> care"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>
                <a:sym typeface="Wingdings" panose="05000000000000000000" pitchFamily="2" charset="2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>
                <a:sym typeface="Wingdings" panose="05000000000000000000" pitchFamily="2" charset="2"/>
              </a:rPr>
              <a:t> 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Konventionen</a:t>
            </a:r>
            <a:r>
              <a:rPr lang="de-DE" noProof="0" dirty="0"/>
              <a:t> für Dateiendungen: .c/.h statt .</a:t>
            </a:r>
            <a:r>
              <a:rPr lang="de-DE" noProof="0" dirty="0" err="1"/>
              <a:t>cpp</a:t>
            </a:r>
            <a:r>
              <a:rPr lang="de-DE" noProof="0" dirty="0"/>
              <a:t>/.</a:t>
            </a:r>
            <a:r>
              <a:rPr lang="de-DE" noProof="0" dirty="0" err="1"/>
              <a:t>hpp</a:t>
            </a:r>
            <a:endParaRPr lang="de-DE" noProof="0" dirty="0"/>
          </a:p>
          <a:p>
            <a:pPr lvl="1"/>
            <a:r>
              <a:rPr lang="de-DE" b="1" noProof="0" dirty="0"/>
              <a:t>Speicherverwaltung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/>
              <a:t> statt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Bits und Bytes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/>
              <a:t>In Embedded C wird oft </a:t>
            </a:r>
            <a:r>
              <a:rPr lang="de-DE" b="1" noProof="0" dirty="0"/>
              <a:t>auf einzelnen Bits von (ganzzahligen) Variablen </a:t>
            </a:r>
            <a:r>
              <a:rPr lang="de-DE" noProof="0" dirty="0"/>
              <a:t>operiert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/>
              <a:t>)</a:t>
            </a:r>
          </a:p>
          <a:p>
            <a:endParaRPr lang="de-DE" noProof="0" dirty="0"/>
          </a:p>
          <a:p>
            <a:r>
              <a:rPr lang="de-DE" b="1" noProof="0" dirty="0" err="1"/>
              <a:t>Basistyp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dirty="0"/>
              <a:t> = 1 </a:t>
            </a:r>
            <a:r>
              <a:rPr lang="de-DE" noProof="0" dirty="0"/>
              <a:t>Byte</a:t>
            </a:r>
          </a:p>
          <a:p>
            <a:pPr lvl="1"/>
            <a:r>
              <a:rPr lang="de-DE" noProof="0" dirty="0"/>
              <a:t>Plattformunabhängig!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Hexadezimalnotation in C/C++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/>
              <a:t>Aufteilung in zwei Halb-Bytes (Nibble)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 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Überblick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/>
              <a:t>Bitoperationen sind nur für </a:t>
            </a:r>
            <a:r>
              <a:rPr lang="de-DE" b="1" noProof="0" dirty="0"/>
              <a:t>ganzzahlige Datentypen </a:t>
            </a:r>
            <a:r>
              <a:rPr lang="de-DE" noProof="0" dirty="0"/>
              <a:t>definiert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"</a:t>
            </a:r>
            <a:r>
              <a:rPr lang="de-DE" b="1" noProof="0" dirty="0" err="1"/>
              <a:t>outplace</a:t>
            </a:r>
            <a:r>
              <a:rPr lang="de-DE" b="1" noProof="0" dirty="0"/>
              <a:t>"- </a:t>
            </a:r>
            <a:r>
              <a:rPr lang="de-DE" noProof="0" dirty="0"/>
              <a:t>und </a:t>
            </a:r>
            <a:r>
              <a:rPr lang="de-DE" b="1" noProof="0" dirty="0"/>
              <a:t>"</a:t>
            </a:r>
            <a:r>
              <a:rPr lang="de-DE" b="1" noProof="0" dirty="0" err="1"/>
              <a:t>inplace</a:t>
            </a:r>
            <a:r>
              <a:rPr lang="de-DE" b="1" noProof="0" dirty="0"/>
              <a:t>"-</a:t>
            </a:r>
            <a:r>
              <a:rPr lang="de-DE" noProof="0" dirty="0"/>
              <a:t>Variante (z.B.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Logische Operatoren </a:t>
            </a:r>
            <a:r>
              <a:rPr lang="de-DE" noProof="0" dirty="0"/>
              <a:t>(||, &amp;&amp;, !) </a:t>
            </a:r>
            <a:r>
              <a:rPr lang="de-DE" noProof="0" dirty="0">
                <a:sym typeface="Wingdings" panose="05000000000000000000" pitchFamily="2" charset="2"/>
              </a:rPr>
              <a:t>behandeln </a:t>
            </a:r>
            <a:r>
              <a:rPr lang="de-DE" b="1" noProof="0" dirty="0">
                <a:sym typeface="Wingdings" panose="05000000000000000000" pitchFamily="2" charset="2"/>
              </a:rPr>
              <a:t>ganzen Wert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>
                <a:hlinkClick r:id="rId3"/>
              </a:rPr>
              <a:t>http://openbook.rheinwerk-verlag.de/c_von_a_bis_z/006_c_operatoren_005.htm</a:t>
            </a:r>
            <a:r>
              <a:rPr lang="en-US" sz="1050"/>
              <a:t> 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84696"/>
              </p:ext>
            </p:extLst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1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826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Op.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Beispiel</a:t>
                      </a:r>
                      <a:br>
                        <a:rPr lang="en-US" b="0"/>
                      </a:br>
                      <a:r>
                        <a:rPr lang="en-US" sz="1400" b="0"/>
                        <a:t>(mit</a:t>
                      </a:r>
                      <a:r>
                        <a:rPr lang="en-US" sz="1400" b="0" baseline="0"/>
                        <a:t> unsigned</a:t>
                      </a:r>
                      <a:r>
                        <a:rPr lang="en-US" sz="1400" b="0"/>
                        <a:t> Halbbytes)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Und (Logisch: &amp;&amp;)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&amp; 0101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</a:t>
                      </a:r>
                      <a:r>
                        <a:rPr lang="en-US" baseline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1001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XOR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</a:t>
                      </a:r>
                      <a:r>
                        <a:rPr lang="en-US" baseline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1011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0011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 Negation (Logisch: !)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~</a:t>
                      </a:r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0111</a:t>
                      </a:r>
                      <a:r>
                        <a:rPr lang="en-US" sz="1600" baseline="-25000"/>
                        <a:t>2</a:t>
                      </a:r>
                      <a:endParaRPr lang="en-US" sz="1600" baseline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Right</a:t>
                      </a:r>
                      <a:r>
                        <a:rPr lang="en-US" baseline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&gt;&gt;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</a:t>
                      </a:r>
                      <a:r>
                        <a:rPr lang="en-US" baseline="0"/>
                        <a:t> rechts</a:t>
                      </a:r>
                      <a:br>
                        <a:rPr lang="en-US" baseline="0"/>
                      </a:br>
                      <a:r>
                        <a:rPr lang="en-US" baseline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&gt;&gt; 2 = 0001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Left 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 links</a:t>
                      </a:r>
                      <a:br>
                        <a:rPr lang="en-US"/>
                      </a:br>
                      <a:r>
                        <a:rPr lang="en-US" baseline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&lt;&lt; 3 = 1000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</a:t>
            </a:r>
            <a:r>
              <a:rPr lang="de-DE" noProof="0"/>
              <a:t>– Bytes </a:t>
            </a:r>
            <a:r>
              <a:rPr lang="de-DE" noProof="0" dirty="0"/>
              <a:t>manipulieren</a:t>
            </a:r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 dirty="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// b = 0x10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32 , or b |= 0x20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48 = 0x30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~4 , or b &amp;= 0xFB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3 = 0x03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128+64 = 0xC0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 64 , or: b &amp; 0x40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8+1 = 0x09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1 = 0x01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9 = 0x09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11000000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01000000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00001001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00001000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 err="1">
                <a:solidFill>
                  <a:schemeClr val="bg1"/>
                </a:solidFill>
                <a:latin typeface="+mj-lt"/>
              </a:rPr>
              <a:t>Wir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zählen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chemeClr val="bg1"/>
                </a:solidFill>
                <a:latin typeface="+mj-lt"/>
              </a:rPr>
              <a:t>7.Bit, …, 0.Bit</a:t>
            </a: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Erzeuge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eine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gewünschten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Stellen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eine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'0'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bzw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. '1' hat.</a:t>
            </a: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Rechnen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Positive Zahlen</a:t>
            </a:r>
          </a:p>
          <a:p>
            <a:pPr lvl="1"/>
            <a:r>
              <a:rPr lang="de-DE" b="1" noProof="0" dirty="0" err="1"/>
              <a:t>Left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Multiplikation mit 2</a:t>
            </a:r>
          </a:p>
          <a:p>
            <a:pPr lvl="1"/>
            <a:r>
              <a:rPr lang="de-DE" b="1" noProof="0" dirty="0" err="1"/>
              <a:t>Right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Division durch 2</a:t>
            </a:r>
          </a:p>
          <a:p>
            <a:r>
              <a:rPr lang="de-DE" noProof="0" dirty="0"/>
              <a:t>Verhalten bei </a:t>
            </a:r>
            <a:r>
              <a:rPr lang="de-DE" b="1" noProof="0" dirty="0"/>
              <a:t>negativen Zahlen</a:t>
            </a:r>
            <a:r>
              <a:rPr lang="de-DE" noProof="0" dirty="0"/>
              <a:t> abhängig von Zahlendarstellung </a:t>
            </a:r>
            <a:br>
              <a:rPr lang="de-DE" noProof="0" dirty="0"/>
            </a:br>
            <a:r>
              <a:rPr lang="de-DE" noProof="0" dirty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0 (=  1 div 2)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4 (= 17 div 4)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-5</a:t>
            </a:r>
          </a:p>
          <a:p>
            <a:pPr algn="l"/>
            <a:r>
              <a:rPr lang="en-US" sz="1200" b="1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http://cpp.sh/75wgv</a:t>
            </a:r>
            <a:r>
              <a:rPr lang="en-US" sz="1100"/>
              <a:t>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</a:rPr>
              <a:t>Übrigens: Undefined Behavior </a:t>
            </a:r>
            <a:r>
              <a:rPr lang="de-DE" sz="1400">
                <a:solidFill>
                  <a:schemeClr val="bg1"/>
                </a:solidFill>
              </a:rPr>
              <a:t>falls Shift-Weite negativ</a:t>
            </a: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</a:t>
            </a:r>
          </a:p>
          <a:p>
            <a:endParaRPr lang="en-US" sz="1400"/>
          </a:p>
          <a:p>
            <a:r>
              <a:rPr lang="en-US" sz="1400"/>
              <a:t>store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Memory-</a:t>
            </a:r>
            <a:r>
              <a:rPr lang="de-DE" noProof="0" dirty="0" err="1"/>
              <a:t>mapped</a:t>
            </a:r>
            <a:r>
              <a:rPr lang="de-DE" noProof="0" dirty="0"/>
              <a:t> I/O – Motivation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/>
              <a:t>Wie greife ich auf die Peripherie eines Prozessors zu?</a:t>
            </a:r>
            <a:br>
              <a:rPr lang="de-DE" b="1" noProof="0" dirty="0"/>
            </a:b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Port-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</a:p>
          <a:p>
            <a:pPr lvl="1"/>
            <a:r>
              <a:rPr lang="de-DE" noProof="0" dirty="0"/>
              <a:t>Der Prozessor besitzt </a:t>
            </a:r>
            <a:r>
              <a:rPr lang="de-DE" b="1" noProof="0" dirty="0"/>
              <a:t>spezielle Befehle</a:t>
            </a:r>
            <a:r>
              <a:rPr lang="de-DE" noProof="0" dirty="0"/>
              <a:t> und einen </a:t>
            </a:r>
            <a:r>
              <a:rPr lang="de-DE" b="1" noProof="0" dirty="0"/>
              <a:t>eigenen Adressraum</a:t>
            </a:r>
            <a:r>
              <a:rPr lang="de-DE" noProof="0" dirty="0"/>
              <a:t>, um auf Peripherie zuzugreifen.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/>
              <a:t>Vollständiger Adressraum </a:t>
            </a:r>
            <a:r>
              <a:rPr lang="de-DE" noProof="0"/>
              <a:t>für </a:t>
            </a:r>
            <a:r>
              <a:rPr lang="de-DE" noProof="0" dirty="0"/>
              <a:t>Applikation verfügbar</a:t>
            </a:r>
          </a:p>
          <a:p>
            <a:pPr lvl="1"/>
            <a:r>
              <a:rPr lang="de-DE" noProof="0" dirty="0"/>
              <a:t>(-) </a:t>
            </a:r>
            <a:r>
              <a:rPr lang="de-DE" b="1" noProof="0" dirty="0"/>
              <a:t>Größerer Befehlssatz</a:t>
            </a:r>
            <a:r>
              <a:rPr lang="de-DE" noProof="0" dirty="0"/>
              <a:t> (Software, Hardware, Lernkurve)</a:t>
            </a:r>
            <a:br>
              <a:rPr lang="de-DE" noProof="0" dirty="0"/>
            </a:br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Memory-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  <a:endParaRPr lang="de-DE" noProof="0" dirty="0"/>
          </a:p>
          <a:p>
            <a:pPr lvl="1"/>
            <a:r>
              <a:rPr lang="de-DE" noProof="0" dirty="0"/>
              <a:t>Ein </a:t>
            </a:r>
            <a:r>
              <a:rPr lang="de-DE" b="1" noProof="0" dirty="0"/>
              <a:t>Teil des Arbeitsspeichers ist "virtuell"</a:t>
            </a:r>
            <a:r>
              <a:rPr lang="de-DE" noProof="0" dirty="0"/>
              <a:t> für die Peripherie reserviert. 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 dirty="0"/>
              <a:t>Einheitlicher Zugriff </a:t>
            </a:r>
            <a:r>
              <a:rPr lang="de-DE" noProof="0" dirty="0"/>
              <a:t>auf "normalen" Speicher und Peripherie-Daten</a:t>
            </a:r>
          </a:p>
          <a:p>
            <a:pPr lvl="1"/>
            <a:r>
              <a:rPr lang="de-DE" noProof="0" dirty="0"/>
              <a:t>(-) Verlust eines Teils </a:t>
            </a:r>
            <a:r>
              <a:rPr lang="de-DE" noProof="0"/>
              <a:t>des Adressraums</a:t>
            </a:r>
            <a:endParaRPr lang="de-DE" noProof="0" dirty="0"/>
          </a:p>
          <a:p>
            <a:pPr lvl="1"/>
            <a:r>
              <a:rPr lang="de-DE" b="1" noProof="0" dirty="0"/>
              <a:t>Variablen, die auf den </a:t>
            </a:r>
            <a:r>
              <a:rPr lang="de-DE" b="1" noProof="0" dirty="0" err="1"/>
              <a:t>gemappten</a:t>
            </a:r>
            <a:r>
              <a:rPr lang="de-DE" b="1" noProof="0" dirty="0"/>
              <a:t> Adressraum zugreifen, müssen </a:t>
            </a:r>
            <a: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</a:t>
              </a:r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I/O</a:t>
            </a:r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 + I/O</a:t>
              </a:r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 &amp;</a:t>
            </a:r>
          </a:p>
          <a:p>
            <a:r>
              <a:rPr lang="en-US" sz="1400"/>
              <a:t>store</a:t>
            </a:r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loadIO &amp;</a:t>
            </a:r>
          </a:p>
          <a:p>
            <a:r>
              <a:rPr lang="en-US" sz="1400"/>
              <a:t>storeIO</a:t>
            </a:r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Schlüsselwort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825231" cy="4752999"/>
          </a:xfrm>
        </p:spPr>
        <p:txBody>
          <a:bodyPr/>
          <a:lstStyle/>
          <a:p>
            <a:r>
              <a:rPr lang="de-DE" b="1" noProof="0"/>
              <a:t>Beispiel</a:t>
            </a:r>
            <a:r>
              <a:rPr lang="de-DE" noProof="0"/>
              <a:t>: Warten auf einen Tastendruck mittels Polling/Busy Waiting</a:t>
            </a:r>
          </a:p>
          <a:p>
            <a:pPr lvl="1"/>
            <a:endParaRPr lang="de-DE" noProof="0" dirty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DDRX</a:t>
            </a:r>
            <a:r>
              <a:rPr lang="de-DE" noProof="0"/>
              <a:t>: Data Direction Register </a:t>
            </a:r>
            <a:r>
              <a:rPr lang="de-DE"/>
              <a:t>von Port X</a:t>
            </a:r>
            <a:endParaRPr lang="de-DE" noProof="0"/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/>
              <a:t>0: Output, 1: Input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PDIRX</a:t>
            </a:r>
            <a:r>
              <a:rPr lang="de-DE"/>
              <a:t>: Data Input Register von Port X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/>
              <a:t>Hier: 0: Button gedrückt, 1: Button frei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PDIR2_f.P0: 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/>
              <a:t>Pin 0 des Port 2 (Direktzugriff </a:t>
            </a:r>
            <a:r>
              <a:rPr lang="de-DE"/>
              <a:t>über struct</a:t>
            </a:r>
            <a:r>
              <a:rPr lang="en-US"/>
              <a:t>)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de-DE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 noProof="0"/>
              <a:t>Ohne volatile</a:t>
            </a:r>
            <a:r>
              <a:rPr lang="de-DE" noProof="0"/>
              <a:t>: Compiler kann Endlosschleife erzeugen (</a:t>
            </a:r>
            <a:r>
              <a:rPr lang="de-DE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de-DE"/>
              <a:t>)</a:t>
            </a:r>
            <a:r>
              <a:rPr lang="de-DE" noProof="0"/>
              <a:t>, da </a:t>
            </a:r>
            <a:r>
              <a:rPr lang="en-US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/>
              <a:t> nie gesetzt wird.</a:t>
            </a:r>
            <a:endParaRPr lang="de-DE" sz="1800" noProof="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932040" y="1556792"/>
            <a:ext cx="4067944" cy="3685526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"s6e2ccxl.h"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 dirty="0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FM_GPIO_DDR2                              //   *((</a:t>
            </a:r>
            <a:r>
              <a:rPr lang="en-US" sz="1200" b="1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uint32_t*)(0x4006F208UL))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FM4_GPIO_PDIR2                            //   *((</a:t>
            </a:r>
            <a:r>
              <a:rPr lang="en-US" sz="1200" b="1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uint32_t*)(0x4006F308UL))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 dirty="0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dirty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FM4_GPIO-&gt;DDR2_f.P0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//Set to output   </a:t>
            </a:r>
            <a:endParaRPr lang="en-US" sz="12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{</a:t>
            </a:r>
            <a:b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Polling loop...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// Button has been pressed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Schlüsselwort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Mithilfe des Schlüsselworts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deklariert man </a:t>
            </a:r>
            <a:br>
              <a:rPr lang="de-DE" noProof="0" dirty="0"/>
            </a:br>
            <a:r>
              <a:rPr lang="de-DE" noProof="0" dirty="0"/>
              <a:t>Variablen, </a:t>
            </a:r>
            <a:r>
              <a:rPr lang="de-DE" b="1" noProof="0" dirty="0"/>
              <a:t>deren Wert sich jederzeit unerwartet</a:t>
            </a:r>
            <a:br>
              <a:rPr lang="de-DE" b="1" noProof="0" dirty="0"/>
            </a:br>
            <a:r>
              <a:rPr lang="de-DE" b="1" noProof="0" dirty="0"/>
              <a:t>(aus Compiler-Sicht) ändern </a:t>
            </a:r>
            <a:r>
              <a:rPr lang="de-DE" b="1" noProof="0"/>
              <a:t>kann</a:t>
            </a:r>
            <a:r>
              <a:rPr lang="de-DE" noProof="0"/>
              <a:t>.</a:t>
            </a:r>
          </a:p>
          <a:p>
            <a:r>
              <a:rPr lang="de-DE"/>
              <a:t>Ähnlich wie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/>
              <a:t>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/>
              <a:t> Teil des Typs einer Variablen (</a:t>
            </a:r>
            <a:r>
              <a:rPr lang="de-DE" i="1"/>
              <a:t>qualifier</a:t>
            </a:r>
            <a:r>
              <a:rPr lang="de-DE"/>
              <a:t>)</a:t>
            </a:r>
            <a:endParaRPr lang="de-DE" noProof="0" dirty="0"/>
          </a:p>
          <a:p>
            <a:endParaRPr lang="de-DE" noProof="0" dirty="0"/>
          </a:p>
          <a:p>
            <a:r>
              <a:rPr lang="de-DE" b="1" noProof="0" dirty="0"/>
              <a:t>Syntax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/>
              <a:t>		</a:t>
            </a:r>
            <a:r>
              <a:rPr lang="de-DE" noProof="0" dirty="0">
                <a:sym typeface="Wingdings" panose="05000000000000000000" pitchFamily="2" charset="2"/>
              </a:rPr>
              <a:t> Der Wert von i kann sich ändern</a:t>
            </a:r>
            <a:endParaRPr lang="de-DE" noProof="0" dirty="0"/>
          </a:p>
          <a:p>
            <a:pPr lvl="2"/>
            <a:r>
              <a:rPr lang="de-DE" noProof="0" dirty="0"/>
              <a:t>(äquivalent zu)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		</a:t>
            </a:r>
            <a:r>
              <a:rPr lang="de-DE" noProof="0">
                <a:sym typeface="Wingdings" panose="05000000000000000000" pitchFamily="2" charset="2"/>
              </a:rPr>
              <a:t> Der referenzierte Speicher kann sich </a:t>
            </a:r>
            <a:r>
              <a:rPr lang="de-DE" noProof="0" dirty="0">
                <a:sym typeface="Wingdings" panose="05000000000000000000" pitchFamily="2" charset="2"/>
              </a:rPr>
              <a:t>ändern.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 	</a:t>
            </a:r>
            <a:r>
              <a:rPr lang="de-DE" noProof="0" dirty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Einsatzgebiete</a:t>
            </a:r>
          </a:p>
          <a:p>
            <a:pPr lvl="1"/>
            <a:r>
              <a:rPr lang="de-DE" noProof="0"/>
              <a:t>Hardwarezugriff bei Memory-Mapped I/O</a:t>
            </a:r>
          </a:p>
          <a:p>
            <a:pPr lvl="1"/>
            <a:r>
              <a:rPr lang="de-DE"/>
              <a:t>Signal Handling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/>
          </a:p>
          <a:p>
            <a:pPr lvl="1"/>
            <a:r>
              <a:rPr lang="de-DE"/>
              <a:t>Manipulation </a:t>
            </a:r>
            <a:r>
              <a:rPr lang="de-DE" dirty="0"/>
              <a:t>von globalen Variablen durch Interrupt Service </a:t>
            </a:r>
            <a:r>
              <a:rPr lang="de-DE"/>
              <a:t>Routinen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 dirty="0"/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https://barrgroup.com/Embedded-Systems/How-To/C-Volatile-Keyword</a:t>
            </a:r>
            <a:r>
              <a:rPr lang="en-US" sz="1100"/>
              <a:t> </a:t>
            </a: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Experimentierboard - Eckdaten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20000"/>
          </a:bodyPr>
          <a:lstStyle/>
          <a:p>
            <a:r>
              <a:rPr lang="de-DE" b="1" noProof="0" dirty="0"/>
              <a:t>Evaluationsboard FM4-176L-S6E2CC-ETH</a:t>
            </a:r>
          </a:p>
          <a:p>
            <a:pPr lvl="1"/>
            <a:r>
              <a:rPr lang="de-DE" noProof="0" dirty="0"/>
              <a:t>200MHz ARM® Cortex®-M4 von </a:t>
            </a:r>
            <a:r>
              <a:rPr lang="de-DE" noProof="0" dirty="0" err="1"/>
              <a:t>Cypress</a:t>
            </a:r>
            <a:endParaRPr lang="de-DE" noProof="0" dirty="0"/>
          </a:p>
          <a:p>
            <a:pPr lvl="1"/>
            <a:r>
              <a:rPr lang="de-DE" noProof="0" dirty="0"/>
              <a:t>2MB Flash, 256KB SRAM, 190 GPIOs</a:t>
            </a:r>
          </a:p>
          <a:p>
            <a:pPr lvl="1"/>
            <a:r>
              <a:rPr lang="de-DE" noProof="0" dirty="0"/>
              <a:t>Schnittstellen: Ethernet, USB </a:t>
            </a:r>
            <a:r>
              <a:rPr lang="de-DE" noProof="0" dirty="0" err="1"/>
              <a:t>host+device</a:t>
            </a:r>
            <a:r>
              <a:rPr lang="de-DE" noProof="0" dirty="0"/>
              <a:t>,</a:t>
            </a:r>
            <a:br>
              <a:rPr lang="de-DE" noProof="0" dirty="0"/>
            </a:br>
            <a:r>
              <a:rPr lang="de-DE" noProof="0" dirty="0"/>
              <a:t>CAN, LIN, SPI, I2S, I2C, UART, Taster,</a:t>
            </a:r>
            <a:br>
              <a:rPr lang="de-DE" noProof="0" dirty="0"/>
            </a:br>
            <a:r>
              <a:rPr lang="de-DE" noProof="0" dirty="0"/>
              <a:t>digital und analog, JTAG-Debugging</a:t>
            </a:r>
          </a:p>
          <a:p>
            <a:pPr lvl="1"/>
            <a:r>
              <a:rPr lang="de-DE" noProof="0" dirty="0" err="1"/>
              <a:t>Arduino</a:t>
            </a:r>
            <a:r>
              <a:rPr lang="de-DE" noProof="0" dirty="0"/>
              <a:t>-Uno-kompatibel</a:t>
            </a:r>
          </a:p>
          <a:p>
            <a:pPr lvl="1"/>
            <a:r>
              <a:rPr lang="de-DE" noProof="0" dirty="0"/>
              <a:t>Sensoren: Beschleunigung, Licht</a:t>
            </a:r>
          </a:p>
          <a:p>
            <a:r>
              <a:rPr lang="de-DE" b="1" noProof="0" dirty="0" err="1"/>
              <a:t>Touchdisplay</a:t>
            </a:r>
            <a:r>
              <a:rPr lang="de-DE" b="1" noProof="0" dirty="0"/>
              <a:t> </a:t>
            </a:r>
            <a:r>
              <a:rPr lang="de-DE" b="1" noProof="0" dirty="0" err="1"/>
              <a:t>Adafruit</a:t>
            </a:r>
            <a:r>
              <a:rPr lang="de-DE" b="1" noProof="0" dirty="0"/>
              <a:t> HXD8357D</a:t>
            </a:r>
          </a:p>
          <a:p>
            <a:pPr lvl="1"/>
            <a:r>
              <a:rPr lang="de-DE" noProof="0" dirty="0"/>
              <a:t>3.5'', 320x480px </a:t>
            </a:r>
          </a:p>
          <a:p>
            <a:pPr lvl="1"/>
            <a:r>
              <a:rPr lang="de-DE" noProof="0" dirty="0" err="1"/>
              <a:t>Resistives</a:t>
            </a:r>
            <a:r>
              <a:rPr lang="de-DE" noProof="0" dirty="0"/>
              <a:t> Touch</a:t>
            </a:r>
          </a:p>
          <a:p>
            <a:pPr lvl="1"/>
            <a:r>
              <a:rPr lang="de-DE" noProof="0" dirty="0"/>
              <a:t>SD-Kartenleser</a:t>
            </a:r>
          </a:p>
          <a:p>
            <a:r>
              <a:rPr lang="de-DE" b="1" noProof="0" dirty="0"/>
              <a:t>2-Achsen Analog-Joystick</a:t>
            </a:r>
          </a:p>
          <a:p>
            <a:pPr lvl="1"/>
            <a:r>
              <a:rPr lang="de-DE" noProof="0" dirty="0"/>
              <a:t>X,Y und Drucktaster</a:t>
            </a:r>
          </a:p>
          <a:p>
            <a:pPr lvl="1"/>
            <a:r>
              <a:rPr lang="de-DE" noProof="0" dirty="0"/>
              <a:t>PS2 Look-and-</a:t>
            </a:r>
            <a:r>
              <a:rPr lang="de-DE" noProof="0" dirty="0" err="1"/>
              <a:t>Feel</a:t>
            </a:r>
            <a:endParaRPr lang="de-DE" noProof="0" dirty="0"/>
          </a:p>
          <a:p>
            <a:r>
              <a:rPr lang="de-DE" b="1" noProof="0" dirty="0" err="1"/>
              <a:t>Breadboard</a:t>
            </a:r>
            <a:endParaRPr lang="de-DE" b="1" noProof="0" dirty="0"/>
          </a:p>
          <a:p>
            <a:pPr lvl="1"/>
            <a:r>
              <a:rPr lang="de-DE" noProof="0" dirty="0"/>
              <a:t>400 Kontakte</a:t>
            </a:r>
          </a:p>
          <a:p>
            <a:pPr lvl="1"/>
            <a:r>
              <a:rPr lang="de-DE" noProof="0" dirty="0"/>
              <a:t>Zum </a:t>
            </a:r>
            <a:r>
              <a:rPr lang="de-DE" noProof="0"/>
              <a:t>freien Experimentieren</a:t>
            </a:r>
          </a:p>
          <a:p>
            <a:r>
              <a:rPr lang="de-DE" b="1"/>
              <a:t>Boardmaße</a:t>
            </a:r>
            <a:r>
              <a:rPr lang="de-DE"/>
              <a:t>: 235mm x 172mm</a:t>
            </a:r>
          </a:p>
          <a:p>
            <a:r>
              <a:rPr lang="de-DE" noProof="0"/>
              <a:t>Boards können gerne bei uns </a:t>
            </a:r>
            <a:r>
              <a:rPr lang="de-DE" b="1" noProof="0"/>
              <a:t>ausgeliehen </a:t>
            </a:r>
            <a:r>
              <a:rPr lang="de-DE" noProof="0"/>
              <a:t>werden!</a:t>
            </a:r>
            <a:endParaRPr lang="de-DE" noProof="0" dirty="0"/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>
              <a:hlinkClick r:id="rId4"/>
            </a:endParaRPr>
          </a:p>
          <a:p>
            <a:pPr algn="r"/>
            <a:r>
              <a:rPr lang="en-US" sz="1100">
                <a:hlinkClick r:id="rId4"/>
              </a:rPr>
              <a:t>http://www.cypress.com/documentation/development-kitsboards/sk-fm4-176l-s6e2cc-fm4-family-quick-start-guide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>
                <a:solidFill>
                  <a:schemeClr val="bg1"/>
                </a:solidFill>
              </a:rPr>
              <a:t>Nützliche </a:t>
            </a:r>
            <a:r>
              <a:rPr lang="en-US" err="1">
                <a:solidFill>
                  <a:schemeClr val="bg1"/>
                </a:solidFill>
              </a:rPr>
              <a:t>Kommentare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finden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sich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auch</a:t>
            </a:r>
            <a:r>
              <a:rPr lang="en-US">
                <a:solidFill>
                  <a:schemeClr val="bg1"/>
                </a:solidFill>
              </a:rPr>
              <a:t> in den PowerPoint-</a:t>
            </a:r>
            <a:r>
              <a:rPr lang="en-US" err="1">
                <a:solidFill>
                  <a:schemeClr val="bg1"/>
                </a:solidFill>
              </a:rPr>
              <a:t>Notizen</a:t>
            </a:r>
            <a:r>
              <a:rPr lang="en-US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Das war noch lange nicht das Ende… </a:t>
            </a:r>
            <a:r>
              <a:rPr lang="de-DE" noProof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Weitere Lehrveranstaltungen an der TU Darmstadt</a:t>
            </a:r>
          </a:p>
          <a:p>
            <a:pPr lvl="1"/>
            <a:r>
              <a:rPr lang="de-DE" b="1" dirty="0" err="1"/>
              <a:t>Advanced</a:t>
            </a:r>
            <a:r>
              <a:rPr lang="de-DE" b="1" dirty="0"/>
              <a:t> Multithreading in C++</a:t>
            </a:r>
            <a:br>
              <a:rPr lang="de-DE" b="1" dirty="0"/>
            </a:br>
            <a:r>
              <a:rPr lang="en-US" dirty="0"/>
              <a:t>(</a:t>
            </a:r>
            <a:r>
              <a:rPr lang="de-DE" dirty="0" err="1"/>
              <a:t>TuCan</a:t>
            </a:r>
            <a:r>
              <a:rPr lang="de-DE" dirty="0"/>
              <a:t> Modulnummer: </a:t>
            </a:r>
            <a:r>
              <a:rPr lang="de-DE" dirty="0">
                <a:hlinkClick r:id="rId2"/>
              </a:rPr>
              <a:t>20-00-0977-iv</a:t>
            </a:r>
            <a:r>
              <a:rPr lang="en-US" dirty="0"/>
              <a:t>)</a:t>
            </a:r>
            <a:endParaRPr lang="de-DE" noProof="0" dirty="0"/>
          </a:p>
          <a:p>
            <a:endParaRPr lang="de-DE" b="1" dirty="0"/>
          </a:p>
          <a:p>
            <a:r>
              <a:rPr lang="de-DE" b="1" noProof="0" dirty="0"/>
              <a:t>Wissenswertes (ein paar Ideen)</a:t>
            </a:r>
          </a:p>
          <a:p>
            <a:pPr lvl="1"/>
            <a:r>
              <a:rPr lang="de-DE" b="1" noProof="0" dirty="0"/>
              <a:t>C++ </a:t>
            </a:r>
            <a:r>
              <a:rPr lang="de-DE" b="1" noProof="0" dirty="0" err="1"/>
              <a:t>Rvalue</a:t>
            </a:r>
            <a:r>
              <a:rPr lang="de-DE" b="1" noProof="0" dirty="0"/>
              <a:t> References </a:t>
            </a:r>
            <a:r>
              <a:rPr lang="de-DE" b="1" noProof="0" dirty="0" err="1"/>
              <a:t>Explained</a:t>
            </a:r>
            <a:endParaRPr lang="de-DE" b="1" noProof="0" dirty="0"/>
          </a:p>
          <a:p>
            <a:pPr lvl="2"/>
            <a:r>
              <a:rPr lang="de-DE" noProof="0" dirty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/>
              <a:t>Siehe </a:t>
            </a:r>
            <a:r>
              <a:rPr lang="de-DE" noProof="0" dirty="0">
                <a:hlinkClick r:id="rId3"/>
              </a:rPr>
              <a:t>http://thbecker.net/articles/rvalue_references/section_01.html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Tipps zum Überladen von Operatoren</a:t>
            </a:r>
          </a:p>
          <a:p>
            <a:pPr lvl="2"/>
            <a:r>
              <a:rPr lang="de-DE" dirty="0"/>
              <a:t>"Wie überlade ich Operatoren für meine Klasse, sodass niemand überrascht wird."</a:t>
            </a:r>
            <a:endParaRPr lang="de-DE" noProof="0" dirty="0"/>
          </a:p>
          <a:p>
            <a:pPr lvl="2"/>
            <a:r>
              <a:rPr lang="de-DE" dirty="0">
                <a:hlinkClick r:id="rId4"/>
              </a:rPr>
              <a:t>http://courses.cms.caltech.edu/cs11/material/cpp/donnie/cpp-ops.html</a:t>
            </a:r>
            <a:r>
              <a:rPr lang="de-DE" dirty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[Exkurs] Zusätzliche Materialien</a:t>
            </a:r>
          </a:p>
          <a:p>
            <a:r>
              <a:rPr lang="de-DE" altLang="de-DE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 of Three</a:t>
            </a:r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Grundlagen</a:t>
            </a:r>
            <a:br>
              <a:rPr lang="de-DE" altLang="de-DE" noProof="0"/>
            </a:br>
            <a:br>
              <a:rPr lang="de-DE" altLang="de-DE" noProof="0"/>
            </a:br>
            <a:r>
              <a:rPr lang="de-DE" altLang="de-DE" noProof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["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Compiler</a:t>
            </a:r>
            <a:r>
              <a:rPr lang="en-US"/>
              <a:t>-generiertem </a:t>
            </a:r>
            <a:r>
              <a:rPr lang="de-DE"/>
              <a:t>operator=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>
                <a:solidFill>
                  <a:schemeClr val="bg1"/>
                </a:solidFill>
              </a:rPr>
              <a:t>Implementiert man </a:t>
            </a:r>
            <a:r>
              <a:rPr lang="de-DE" b="1" kern="0">
                <a:solidFill>
                  <a:schemeClr val="bg1"/>
                </a:solidFill>
              </a:rPr>
              <a:t>Copy-Konstruktor</a:t>
            </a:r>
            <a:r>
              <a:rPr lang="de-DE" kern="0">
                <a:solidFill>
                  <a:schemeClr val="bg1"/>
                </a:solidFill>
              </a:rPr>
              <a:t>, </a:t>
            </a:r>
            <a:r>
              <a:rPr lang="de-DE" b="1" kern="0">
                <a:solidFill>
                  <a:schemeClr val="bg1"/>
                </a:solidFill>
              </a:rPr>
              <a:t>Assignment-Operator</a:t>
            </a:r>
            <a:r>
              <a:rPr lang="de-DE" kern="0">
                <a:solidFill>
                  <a:schemeClr val="bg1"/>
                </a:solidFill>
              </a:rPr>
              <a:t> oder </a:t>
            </a:r>
            <a:r>
              <a:rPr lang="de-DE" b="1" kern="0">
                <a:solidFill>
                  <a:schemeClr val="bg1"/>
                </a:solidFill>
              </a:rPr>
              <a:t>Destruktor</a:t>
            </a:r>
            <a:r>
              <a:rPr lang="de-DE" ker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Vergleiche: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>
                <a:solidFill>
                  <a:schemeClr val="bg1"/>
                </a:solidFill>
              </a:rPr>
              <a:t>Copy</a:t>
            </a:r>
            <a:r>
              <a:rPr lang="de-DE" b="1" noProof="0" dirty="0">
                <a:solidFill>
                  <a:schemeClr val="bg1"/>
                </a:solidFill>
              </a:rPr>
              <a:t>-Konstruktor</a:t>
            </a:r>
            <a:r>
              <a:rPr lang="de-DE" b="0" noProof="0" dirty="0">
                <a:solidFill>
                  <a:schemeClr val="bg1"/>
                </a:solidFill>
              </a:rPr>
              <a:t>, </a:t>
            </a:r>
            <a:r>
              <a:rPr lang="de-DE" b="1" noProof="0" dirty="0" err="1">
                <a:solidFill>
                  <a:schemeClr val="bg1"/>
                </a:solidFill>
              </a:rPr>
              <a:t>Assignment</a:t>
            </a:r>
            <a:r>
              <a:rPr lang="de-DE" b="1" noProof="0" dirty="0">
                <a:solidFill>
                  <a:schemeClr val="bg1"/>
                </a:solidFill>
              </a:rPr>
              <a:t>-Operator</a:t>
            </a:r>
            <a:r>
              <a:rPr lang="de-DE" b="0" noProof="0" dirty="0">
                <a:solidFill>
                  <a:schemeClr val="bg1"/>
                </a:solidFill>
              </a:rPr>
              <a:t> oder </a:t>
            </a:r>
            <a:r>
              <a:rPr lang="de-DE" b="1" noProof="0" dirty="0" err="1">
                <a:solidFill>
                  <a:schemeClr val="bg1"/>
                </a:solidFill>
              </a:rPr>
              <a:t>Destruktor</a:t>
            </a:r>
            <a:r>
              <a:rPr lang="de-DE" b="0" noProof="0" dirty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Der Compiler generiert einen der Drei bei Bedarf automatisch, indem Felder kopiert werden (evtl. mittels "rekursivem" Copy-Konstruktor).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Wenn ich </a:t>
            </a:r>
            <a:r>
              <a:rPr lang="de-DE" kern="0" dirty="0" err="1"/>
              <a:t>Resourcen</a:t>
            </a:r>
            <a:r>
              <a:rPr lang="de-DE" b="0" kern="0" dirty="0"/>
              <a:t> (Speicher, File Handle,…) in einem </a:t>
            </a:r>
            <a:r>
              <a:rPr lang="de-DE" kern="0" dirty="0"/>
              <a:t>Konstruktor</a:t>
            </a:r>
            <a:r>
              <a:rPr lang="de-DE" b="0" kern="0" dirty="0"/>
              <a:t> akquiriere, möchte ich sie auch im </a:t>
            </a:r>
            <a:r>
              <a:rPr lang="de-DE" kern="0" dirty="0"/>
              <a:t>Destruktor</a:t>
            </a:r>
            <a:r>
              <a:rPr lang="de-DE" b="0" kern="0" dirty="0"/>
              <a:t> freigeben.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Wenn ich im Konstruktor Heap-Speicher allokiere, dann muss ich diesen im Destruktor per </a:t>
            </a:r>
            <a:r>
              <a:rPr lang="de-DE" b="0" kern="0" dirty="0" err="1"/>
              <a:t>delete</a:t>
            </a:r>
            <a:r>
              <a:rPr lang="de-DE" b="0" kern="0" dirty="0"/>
              <a:t> freigeben. Was passiert aber wenn ich das notwendige Pointer-Attribut im </a:t>
            </a:r>
            <a:r>
              <a:rPr lang="de-DE" b="0" kern="0" dirty="0" err="1"/>
              <a:t>Kopierkonstruktor</a:t>
            </a:r>
            <a:r>
              <a:rPr lang="de-DE" b="0" kern="0" dirty="0"/>
              <a:t> einfach kopiere? (</a:t>
            </a:r>
            <a:r>
              <a:rPr lang="de-DE" b="0" kern="0" dirty="0">
                <a:sym typeface="Wingdings" panose="05000000000000000000" pitchFamily="2" charset="2"/>
              </a:rPr>
              <a:t>Double Delete!)</a:t>
            </a:r>
            <a:endParaRPr lang="en-US" b="0" kern="0" dirty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Verwende ich einen </a:t>
            </a:r>
            <a:r>
              <a:rPr lang="de-DE" kern="0" dirty="0"/>
              <a:t>eigenen Copy-Konstruktor</a:t>
            </a:r>
            <a:r>
              <a:rPr lang="de-DE" b="0" kern="0" dirty="0"/>
              <a:t> und einen </a:t>
            </a:r>
            <a:r>
              <a:rPr lang="de-DE" kern="0" dirty="0"/>
              <a:t>generierten </a:t>
            </a:r>
            <a:r>
              <a:rPr lang="de-DE" kern="0" dirty="0" err="1"/>
              <a:t>Assignment</a:t>
            </a:r>
            <a:r>
              <a:rPr lang="de-DE" kern="0" dirty="0"/>
              <a:t>-Operator</a:t>
            </a:r>
            <a:r>
              <a:rPr lang="de-DE" b="0" kern="0" dirty="0"/>
              <a:t>, kann es zu </a:t>
            </a:r>
            <a:r>
              <a:rPr lang="de-DE" kern="0" dirty="0"/>
              <a:t>inkonsistentem Verhalten</a:t>
            </a:r>
            <a:r>
              <a:rPr lang="de-DE" b="0" kern="0" dirty="0"/>
              <a:t> kommen.</a:t>
            </a:r>
            <a:br>
              <a:rPr lang="de-DE" b="0" kern="0" dirty="0"/>
            </a:br>
            <a:endParaRPr lang="de-DE" b="0" kern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Immutable Datentypen</a:t>
            </a:r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/>
              <a:t>[Exkurs] </a:t>
            </a:r>
            <a:r>
              <a:rPr lang="de-DE" altLang="de-DE" noProof="0"/>
              <a:t>Weak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Lösung</a:t>
            </a:r>
            <a:r>
              <a:rPr lang="de-DE" noProof="0" dirty="0"/>
              <a:t>: Verzicht auf Zeiger (I)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Welches neue Problem handeln wir uns damit ein?</a:t>
            </a: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Eine Person existiert jetzt </a:t>
            </a:r>
            <a:r>
              <a:rPr lang="de-DE" b="1">
                <a:solidFill>
                  <a:schemeClr val="bg1"/>
                </a:solidFill>
              </a:rPr>
              <a:t>mehrfach</a:t>
            </a:r>
            <a:r>
              <a:rPr lang="de-DE">
                <a:solidFill>
                  <a:schemeClr val="bg1"/>
                </a:solidFill>
              </a:rPr>
              <a:t>! (s. nächste Folie)</a:t>
            </a: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/>
              <a:t>: Verzicht auf Zeiger (II)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>
                <a:solidFill>
                  <a:srgbClr val="000000"/>
                </a:solidFill>
                <a:latin typeface="+mj-lt"/>
              </a:rPr>
              <a:t>:</a:t>
            </a:r>
            <a:b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immutablen Objekten</a:t>
            </a:r>
            <a:r>
              <a:rPr lang="de-DE">
                <a:solidFill>
                  <a:schemeClr val="bg1"/>
                </a:solidFill>
              </a:rPr>
              <a:t>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>
                <a:solidFill>
                  <a:schemeClr val="bg1"/>
                </a:solidFill>
              </a:rPr>
              <a:t>) umgehbar</a:t>
            </a: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https://en.wikipedia.org/wiki/Immutable_object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Mixins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Mehrfachvererbung mit Templates mischen</a:t>
            </a:r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definiert…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…und "reingemischt" 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"zusammenmischen"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Methodenzeiger und Lambdas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Brüder von Funktionszeigern und Funktoren</a:t>
            </a:r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"user:~ 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Methodenzeiger sind </a:t>
            </a:r>
            <a:r>
              <a:rPr lang="de-DE" b="1">
                <a:solidFill>
                  <a:schemeClr val="bg1"/>
                </a:solidFill>
              </a:rPr>
              <a:t>spezielle </a:t>
            </a:r>
            <a:r>
              <a:rPr lang="de-DE" b="1" err="1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Klasse möglich</a:t>
            </a: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*fp1)(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=</a:t>
            </a:r>
            <a:b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Klasse der Methode</a:t>
            </a: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Aufruf über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des Methodenzeigers</a:t>
            </a: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		(object.*method)(*begin++);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F</a:t>
            </a:r>
            <a:r>
              <a:rPr lang="de-DE" altLang="de-DE" noProof="0"/>
              <a:t>unktionszeiger </a:t>
            </a:r>
            <a:r>
              <a:rPr lang="de-DE" altLang="de-DE" noProof="0" dirty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 entsprechend ändert sich der Aufruf.</a:t>
            </a: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Automatische </a:t>
            </a:r>
            <a:r>
              <a:rPr lang="de-DE" noProof="0" dirty="0"/>
              <a:t>Typableitung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C++-Typen können </a:t>
            </a:r>
            <a:r>
              <a:rPr lang="de-DE" b="1" noProof="0" dirty="0"/>
              <a:t>komplex</a:t>
            </a:r>
            <a:r>
              <a:rPr lang="de-DE" noProof="0" dirty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Neues 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/>
              <a:t>In der Klausur aus didaktischen Gründen </a:t>
            </a:r>
            <a:r>
              <a:rPr lang="de-DE" b="1" noProof="0" dirty="0">
                <a:solidFill>
                  <a:srgbClr val="C00000"/>
                </a:solidFill>
              </a:rPr>
              <a:t>verboten</a:t>
            </a:r>
            <a:r>
              <a:rPr lang="de-DE" noProof="0" dirty="0">
                <a:solidFill>
                  <a:srgbClr val="C00000"/>
                </a:solidFill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Lambdas </a:t>
            </a:r>
            <a:r>
              <a:rPr lang="de-DE" noProof="0" dirty="0"/>
              <a:t>(C++11)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Lambda-Ausdruck</a:t>
            </a:r>
            <a:r>
              <a:rPr lang="de-DE" noProof="0" dirty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C++11</a:t>
            </a:r>
            <a:r>
              <a:rPr lang="de-DE" noProof="0" dirty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In Kombination mit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Mittels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/>
              <a:t> kann die Variable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/>
              <a:t> aus dem Kontext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/>
              <a:t> "</a:t>
            </a:r>
            <a:r>
              <a:rPr lang="de-DE" b="1" noProof="0" dirty="0"/>
              <a:t>eingefangen</a:t>
            </a:r>
            <a:r>
              <a:rPr lang="de-DE" noProof="0" dirty="0"/>
              <a:t>" werden (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z.B. </a:t>
            </a:r>
            <a:r>
              <a:rPr lang="en-US" sz="1200">
                <a:hlinkClick r:id="rId2"/>
              </a:rPr>
              <a:t>http://www.cprogramming.com/c++11/c++11-lambda-closures.html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https://en.wikipedia.org/wiki/Anonymous_function</a:t>
            </a:r>
            <a:endParaRPr lang="en-US" sz="120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Makefiles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Indem wir Eclipse/CodeLite/… verwenden, </a:t>
            </a:r>
            <a:r>
              <a:rPr lang="de-DE" altLang="de-DE" sz="1800"/>
              <a:t>binden wir uns an diese IDE.</a:t>
            </a:r>
            <a:br>
              <a:rPr lang="de-DE" altLang="de-DE" sz="1800"/>
            </a:br>
            <a:endParaRPr lang="de-DE" altLang="de-DE" sz="180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Tatsächlich gab es früher gar keine so mächtigen IDEs wie heute …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… aber trotzdem große C/C++-Projekte mit </a:t>
            </a:r>
            <a:r>
              <a:rPr lang="de-DE" altLang="de-DE" sz="1800"/>
              <a:t>hunderten von Dateien/Klassen </a:t>
            </a:r>
            <a:r>
              <a:rPr lang="de-DE" altLang="de-DE" sz="1800" b="0"/>
              <a:t>und </a:t>
            </a:r>
            <a:r>
              <a:rPr lang="de-DE" altLang="de-DE" sz="1800"/>
              <a:t>noch mehr Abhängigkeiten</a:t>
            </a:r>
            <a:r>
              <a:rPr lang="de-DE" altLang="de-DE" sz="1800" b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soll man da den Überblick bewahren?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Mittels Regeln!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>
                  <a:solidFill>
                    <a:schemeClr val="bg1"/>
                  </a:solidFill>
                </a:rPr>
                <a:t>Target</a:t>
              </a: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Abhängigkeiten</a:t>
              </a: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Befehl, um Target zu bauen</a:t>
              </a: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1 Tab Einrückung zur Gruppierung von Befehlen</a:t>
              </a: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1 Source File </a:t>
            </a:r>
            <a:r>
              <a:rPr lang="en-US" i="1"/>
              <a:t>x.cpp</a:t>
            </a:r>
            <a:r>
              <a:rPr lang="en-US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Object File </a:t>
            </a:r>
            <a:r>
              <a:rPr lang="en-US" i="1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/>
              <a:t>n Object Files </a:t>
            </a:r>
            <a:r>
              <a:rPr lang="en-US" i="1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Executable </a:t>
            </a:r>
            <a:r>
              <a:rPr lang="en-US" i="1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"</a:t>
            </a:r>
            <a:r>
              <a:rPr lang="de-DE" noProof="0" dirty="0" err="1"/>
              <a:t>Make</a:t>
            </a:r>
            <a:r>
              <a:rPr lang="de-DE" noProof="0" dirty="0"/>
              <a:t> </a:t>
            </a:r>
            <a:r>
              <a:rPr lang="de-DE" noProof="0" dirty="0" err="1"/>
              <a:t>is</a:t>
            </a:r>
            <a:r>
              <a:rPr lang="de-DE" noProof="0" dirty="0"/>
              <a:t> an expert </a:t>
            </a:r>
            <a:r>
              <a:rPr lang="de-DE" noProof="0" dirty="0" err="1"/>
              <a:t>system</a:t>
            </a:r>
            <a:r>
              <a:rPr lang="de-DE" noProof="0" dirty="0"/>
              <a:t>." [1]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/>
              <a:t>Eingabe</a:t>
            </a:r>
            <a:r>
              <a:rPr lang="de-DE" noProof="0" dirty="0"/>
              <a:t>: Regelmenge (fix) + Zustand des </a:t>
            </a:r>
            <a:r>
              <a:rPr lang="de-DE" noProof="0" dirty="0" err="1"/>
              <a:t>Workspaces</a:t>
            </a:r>
            <a:r>
              <a:rPr lang="de-DE" noProof="0" dirty="0"/>
              <a:t> (variabel)</a:t>
            </a:r>
          </a:p>
          <a:p>
            <a:r>
              <a:rPr lang="de-DE" b="1" noProof="0" dirty="0"/>
              <a:t>Ausgabe</a:t>
            </a:r>
            <a:r>
              <a:rPr lang="de-DE" noProof="0" dirty="0"/>
              <a:t>: Notwendige </a:t>
            </a:r>
            <a:r>
              <a:rPr lang="de-DE" noProof="0" dirty="0" err="1"/>
              <a:t>Buildschritte</a:t>
            </a:r>
            <a:r>
              <a:rPr lang="de-DE" noProof="0" dirty="0"/>
              <a:t> (z.B. "Erzeuge </a:t>
            </a:r>
            <a:r>
              <a:rPr lang="de-DE" noProof="0" dirty="0" err="1"/>
              <a:t>main.o</a:t>
            </a:r>
            <a:r>
              <a:rPr lang="de-DE" noProof="0" dirty="0"/>
              <a:t>, Erzeuge </a:t>
            </a:r>
            <a:r>
              <a:rPr lang="de-DE" noProof="0" dirty="0" err="1"/>
              <a:t>prog</a:t>
            </a:r>
            <a:r>
              <a:rPr lang="de-DE" noProof="0" dirty="0"/>
              <a:t>")</a:t>
            </a:r>
            <a:endParaRPr lang="de-DE" noProof="0" dirty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[1] Miller, P.A. (1998), "Recursive Make Considered Harmful," AUUGN 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parse.o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prog: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-o $@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main.o: main.c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main.c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parse.o: parse.c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Directed Acyclic Graph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Workspace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Makefile (Regelmenge)</a:t>
            </a:r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Veränderung</a:t>
            </a:r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Notwendige</a:t>
            </a:r>
            <a:br>
              <a:rPr lang="en-US"/>
            </a:br>
            <a:r>
              <a:rPr lang="en-US"/>
              <a:t>Neuberechnung</a:t>
            </a:r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Erstes Target ist immer der </a:t>
            </a:r>
            <a:r>
              <a:rPr lang="de-DE" b="1">
                <a:solidFill>
                  <a:schemeClr val="bg1"/>
                </a:solidFill>
              </a:rPr>
              <a:t>Default-Einstiegspunkt</a:t>
            </a:r>
            <a:r>
              <a:rPr lang="de-DE">
                <a:solidFill>
                  <a:schemeClr val="bg1"/>
                </a:solidFill>
              </a:rPr>
              <a:t>. Eclipse will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Listen aller </a:t>
            </a:r>
            <a:r>
              <a:rPr lang="de-DE" err="1">
                <a:solidFill>
                  <a:schemeClr val="bg1"/>
                </a:solidFill>
              </a:rPr>
              <a:t>Impl</a:t>
            </a:r>
            <a:r>
              <a:rPr lang="de-DE">
                <a:solidFill>
                  <a:schemeClr val="bg1"/>
                </a:solidFill>
              </a:rPr>
              <a:t>-Dateien und der entsprechenden </a:t>
            </a:r>
            <a:r>
              <a:rPr lang="de-DE" i="1" err="1">
                <a:solidFill>
                  <a:schemeClr val="bg1"/>
                </a:solidFill>
              </a:rPr>
              <a:t>Object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Platzhalter</a:t>
            </a:r>
            <a:r>
              <a:rPr lang="de-DE">
                <a:solidFill>
                  <a:schemeClr val="bg1"/>
                </a:solidFill>
              </a:rPr>
              <a:t>: $^ - Abh.; $@ - Target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</a:t>
            </a:r>
            <a:r>
              <a:rPr lang="de-DE" b="1">
                <a:solidFill>
                  <a:schemeClr val="bg1"/>
                </a:solidFill>
              </a:rPr>
              <a:t>Suffixregel</a:t>
            </a:r>
            <a:r>
              <a:rPr lang="de-DE">
                <a:solidFill>
                  <a:schemeClr val="bg1"/>
                </a:solidFill>
              </a:rPr>
              <a:t>"; $&lt; - Input; $@ - </a:t>
            </a:r>
            <a:r>
              <a:rPr lang="de-DE" err="1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-Dependencies</a:t>
            </a:r>
            <a:r>
              <a:rPr lang="de-DE">
                <a:solidFill>
                  <a:schemeClr val="bg1"/>
                </a:solidFill>
              </a:rPr>
              <a:t> (später)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Lösch-Regel</a:t>
            </a: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Ablauf</a:t>
            </a:r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1. Damit ich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 erfüllen kann, brauche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2. Falls ich kein </a:t>
            </a:r>
            <a:r>
              <a:rPr lang="de-DE" i="1">
                <a:solidFill>
                  <a:schemeClr val="bg1"/>
                </a:solidFill>
              </a:rPr>
              <a:t>main.exe </a:t>
            </a:r>
            <a:r>
              <a:rPr lang="de-DE">
                <a:solidFill>
                  <a:schemeClr val="bg1"/>
                </a:solidFill>
              </a:rPr>
              <a:t>habe, brauche ich alle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-Dateien, um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daraus zu linken.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3. Falls eine der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 neuer ist als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   muss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trotzdem neu bauen.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4. Analog läuft es für die Kompilierung der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-Dateien.</a:t>
            </a: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Beispiel:</a:t>
            </a:r>
            <a:br>
              <a:rPr lang="de-DE" altLang="de-DE" noProof="0" dirty="0"/>
            </a:br>
            <a:r>
              <a:rPr lang="de-DE" altLang="de-DE" noProof="0" dirty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>
                <a:solidFill>
                  <a:schemeClr val="bg1"/>
                </a:solidFill>
              </a:rPr>
              <a:t>Aufzugstrategie</a:t>
            </a:r>
            <a:r>
              <a:rPr lang="de-DE" dirty="0">
                <a:solidFill>
                  <a:schemeClr val="bg1"/>
                </a:solidFill>
              </a:rPr>
              <a:t> legt Abarbeitungsreihenfolge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fest</a:t>
            </a: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Metriken/Optimierungsziele: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</a:t>
            </a:r>
            <a:r>
              <a:rPr lang="de-DE" altLang="de-DE" noProof="0" dirty="0" err="1"/>
              <a:t>Include-Dependencies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sich ein Header ändert, müssen </a:t>
            </a:r>
            <a:r>
              <a:rPr lang="de-DE" kern="0"/>
              <a:t>alle abhängigen Dateien </a:t>
            </a:r>
            <a:r>
              <a:rPr lang="de-DE" b="0" kern="0"/>
              <a:t>(mit </a:t>
            </a:r>
            <a:r>
              <a:rPr lang="de-DE" b="0" i="1" kern="0"/>
              <a:t>#include </a:t>
            </a:r>
            <a:r>
              <a:rPr lang="de-DE" b="0" ker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Dazu dienen die Flags </a:t>
            </a:r>
            <a:r>
              <a:rPr lang="de-DE" i="1" kern="0"/>
              <a:t>-MMD</a:t>
            </a:r>
            <a:r>
              <a:rPr lang="de-DE" b="0" kern="0"/>
              <a:t> </a:t>
            </a:r>
            <a:r>
              <a:rPr lang="de-DE" i="1" kern="0"/>
              <a:t>-MP </a:t>
            </a:r>
            <a:r>
              <a:rPr lang="de-DE" b="0" kern="0"/>
              <a:t>und </a:t>
            </a:r>
            <a:r>
              <a:rPr lang="de-DE" kern="0"/>
              <a:t>-</a:t>
            </a:r>
            <a:r>
              <a:rPr lang="de-DE" i="1" kern="0" err="1"/>
              <a:t>include</a:t>
            </a:r>
            <a:r>
              <a:rPr lang="de-DE" i="1" kern="0"/>
              <a:t> $(</a:t>
            </a:r>
            <a:r>
              <a:rPr lang="de-DE" i="1" kern="0" err="1"/>
              <a:t>deps</a:t>
            </a:r>
            <a:r>
              <a:rPr lang="de-DE" i="1" kern="0"/>
              <a:t>)</a:t>
            </a:r>
            <a:r>
              <a:rPr lang="de-DE" b="0" i="1" ker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/>
              <a:t>Building.o</a:t>
            </a:r>
            <a:r>
              <a:rPr lang="de-DE" sz="1400"/>
              <a:t>: Building.cpp Floor.hpp Person.hpp #...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br>
              <a:rPr lang="de-DE" sz="1400"/>
            </a:br>
            <a:endParaRPr lang="de-DE" sz="1400"/>
          </a:p>
          <a:p>
            <a:pPr algn="l"/>
            <a:r>
              <a:rPr lang="de-DE" sz="1400"/>
              <a:t>Floor.hpp:</a:t>
            </a:r>
          </a:p>
          <a:p>
            <a:pPr algn="l"/>
            <a:r>
              <a:rPr lang="de-DE" sz="1400"/>
              <a:t>    # </a:t>
            </a:r>
            <a:r>
              <a:rPr lang="de-DE" sz="1400" err="1"/>
              <a:t>nop</a:t>
            </a:r>
            <a:endParaRPr lang="de-DE" sz="1400"/>
          </a:p>
          <a:p>
            <a:pPr algn="l"/>
            <a:endParaRPr lang="de-DE" sz="1400"/>
          </a:p>
          <a:p>
            <a:pPr algn="l"/>
            <a:r>
              <a:rPr lang="de-DE" sz="1400"/>
              <a:t>Person.hpp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.PHONY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Ziel</a:t>
            </a:r>
            <a:r>
              <a:rPr lang="de-DE" noProof="0" dirty="0"/>
              <a:t> = </a:t>
            </a:r>
            <a:r>
              <a:rPr lang="de-DE" b="1" noProof="0" dirty="0"/>
              <a:t>Dateinamen(</a:t>
            </a:r>
            <a:r>
              <a:rPr lang="de-DE" b="1" noProof="0" dirty="0" err="1"/>
              <a:t>smuster</a:t>
            </a:r>
            <a:r>
              <a:rPr lang="de-DE" b="1" noProof="0" dirty="0"/>
              <a:t>)</a:t>
            </a:r>
            <a:r>
              <a:rPr lang="de-DE" noProof="0" dirty="0"/>
              <a:t> (bspw. main.exe)</a:t>
            </a:r>
          </a:p>
          <a:p>
            <a:pPr lvl="1"/>
            <a:r>
              <a:rPr lang="de-DE" noProof="0" dirty="0"/>
              <a:t>In unserem Beispiel: verletzt durch Ziele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</a:t>
            </a:r>
          </a:p>
          <a:p>
            <a:pPr lvl="1"/>
            <a:r>
              <a:rPr lang="de-DE" noProof="0" dirty="0"/>
              <a:t>Kein Problem, solange es keine Datei mit </a:t>
            </a:r>
            <a:r>
              <a:rPr lang="de-DE" noProof="0" dirty="0" err="1"/>
              <a:t>namen</a:t>
            </a:r>
            <a:r>
              <a:rPr lang="de-DE" noProof="0" dirty="0"/>
              <a:t> </a:t>
            </a:r>
            <a:r>
              <a:rPr lang="de-DE" i="1" noProof="0" dirty="0"/>
              <a:t>all</a:t>
            </a:r>
            <a:r>
              <a:rPr lang="de-DE" noProof="0" dirty="0"/>
              <a:t> oder </a:t>
            </a:r>
            <a:r>
              <a:rPr lang="de-DE" i="1" noProof="0" dirty="0"/>
              <a:t>clean</a:t>
            </a:r>
            <a:r>
              <a:rPr lang="de-DE" noProof="0" dirty="0"/>
              <a:t> gibt – andernfalls würde keines der </a:t>
            </a:r>
            <a:r>
              <a:rPr lang="de-DE" noProof="0" dirty="0" err="1"/>
              <a:t>Recipes</a:t>
            </a:r>
            <a:r>
              <a:rPr lang="de-DE" noProof="0" dirty="0"/>
              <a:t> ausgeführt werden, da zumindest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keine </a:t>
            </a:r>
            <a:r>
              <a:rPr lang="de-DE" noProof="0"/>
              <a:t>Vorbedingungen hat</a:t>
            </a:r>
            <a:endParaRPr lang="de-DE" noProof="0" dirty="0"/>
          </a:p>
          <a:p>
            <a:r>
              <a:rPr lang="de-DE" b="1" noProof="0" dirty="0"/>
              <a:t>Lösung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/>
              <a:t>-Deklaration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https://www.gnu.org/software/make/manual/html_node/Phony-Targets.html</a:t>
            </a:r>
            <a:r>
              <a:rPr lang="en-US" sz="1200"/>
              <a:t> </a:t>
            </a:r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.PHONY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/>
              <a:t>Buildtools</a:t>
            </a:r>
            <a:r>
              <a:rPr lang="de-DE" altLang="de-DE" b="0" noProof="0" dirty="0"/>
              <a:t> sind ab einer bestimmten Projektgröße </a:t>
            </a:r>
            <a:r>
              <a:rPr lang="de-DE" altLang="de-DE" b="1" noProof="0" dirty="0"/>
              <a:t>unabdingbar</a:t>
            </a:r>
            <a:r>
              <a:rPr lang="de-DE" altLang="de-DE" b="0" noProof="0" dirty="0"/>
              <a:t>.</a:t>
            </a:r>
            <a:br>
              <a:rPr lang="de-DE" altLang="de-DE" noProof="0" dirty="0">
                <a:sym typeface="Wingdings" panose="05000000000000000000" pitchFamily="2" charset="2"/>
              </a:rPr>
            </a:br>
            <a:endParaRPr lang="de-DE" altLang="de-DE" noProof="0" dirty="0"/>
          </a:p>
          <a:p>
            <a:r>
              <a:rPr lang="de-DE" altLang="de-DE" b="0" noProof="0" dirty="0" err="1"/>
              <a:t>Makefiles</a:t>
            </a:r>
            <a:r>
              <a:rPr lang="de-DE" altLang="de-DE" b="0" noProof="0" dirty="0"/>
              <a:t> erlauben </a:t>
            </a:r>
            <a:r>
              <a:rPr lang="de-DE" altLang="de-DE" b="1" noProof="0" dirty="0"/>
              <a:t>inkrementelles Bauen von </a:t>
            </a:r>
            <a:r>
              <a:rPr lang="de-DE" altLang="de-DE" b="1" noProof="0"/>
              <a:t>Projekten</a:t>
            </a:r>
            <a:r>
              <a:rPr lang="de-DE" altLang="de-DE" noProof="0"/>
              <a:t>…</a:t>
            </a:r>
          </a:p>
          <a:p>
            <a:pPr lvl="1"/>
            <a:r>
              <a:rPr lang="de-DE" altLang="de-DE" b="0" noProof="0"/>
              <a:t>… </a:t>
            </a:r>
            <a:r>
              <a:rPr lang="de-DE" altLang="de-DE" b="0" noProof="0" dirty="0"/>
              <a:t>müssen aber gepflegt werden und sind </a:t>
            </a:r>
            <a:r>
              <a:rPr lang="de-DE" altLang="de-DE" b="1" noProof="0" dirty="0"/>
              <a:t>nicht-trivial zu erlernen</a:t>
            </a:r>
            <a:r>
              <a:rPr lang="de-DE" altLang="de-DE" b="0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r>
              <a:rPr lang="de-DE" altLang="de-DE" b="1" noProof="0" dirty="0"/>
              <a:t>Alternativen: </a:t>
            </a:r>
            <a:r>
              <a:rPr lang="de-DE" altLang="de-DE" noProof="0" dirty="0" err="1"/>
              <a:t>Makefile</a:t>
            </a:r>
            <a:r>
              <a:rPr lang="de-DE" altLang="de-DE" noProof="0" dirty="0"/>
              <a:t>-Generatoren und andere </a:t>
            </a:r>
            <a:r>
              <a:rPr lang="de-DE" altLang="de-DE" noProof="0" dirty="0" err="1"/>
              <a:t>Buildtools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cmake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qmake</a:t>
            </a:r>
            <a:r>
              <a:rPr lang="de-DE" altLang="de-DE" noProof="0" dirty="0"/>
              <a:t>: Generatoren für </a:t>
            </a:r>
            <a:r>
              <a:rPr lang="de-DE" altLang="de-DE" noProof="0" dirty="0" err="1"/>
              <a:t>Makefiles</a:t>
            </a:r>
            <a:r>
              <a:rPr lang="de-DE" altLang="de-DE" noProof="0" dirty="0"/>
              <a:t> (letzterer von </a:t>
            </a:r>
            <a:r>
              <a:rPr lang="de-DE" altLang="de-DE" noProof="0" dirty="0" err="1"/>
              <a:t>Qt</a:t>
            </a:r>
            <a:r>
              <a:rPr lang="de-DE" altLang="de-DE" noProof="0" dirty="0"/>
              <a:t>)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Ant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Maven</a:t>
            </a:r>
            <a:r>
              <a:rPr lang="de-DE" altLang="de-DE" noProof="0" dirty="0"/>
              <a:t>, </a:t>
            </a:r>
            <a:r>
              <a:rPr lang="de-DE" altLang="de-DE" i="1" noProof="0" dirty="0"/>
              <a:t>Ivy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Gradle</a:t>
            </a:r>
            <a:r>
              <a:rPr lang="de-DE" altLang="de-DE" noProof="0" dirty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Mehrfachvererbungsprobleme In Java</a:t>
            </a:r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Mehrfachvererbung </a:t>
            </a:r>
            <a:r>
              <a:rPr lang="de-DE" noProof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/>
              <a:t>Frage</a:t>
            </a:r>
            <a:r>
              <a:rPr lang="de-DE" noProof="0" dirty="0"/>
              <a:t>: Wie wird in Java die folgende Situation gelöst?</a:t>
            </a:r>
          </a:p>
          <a:p>
            <a:r>
              <a:rPr lang="de-DE" b="1" noProof="0" dirty="0"/>
              <a:t>Antwort</a:t>
            </a:r>
            <a:r>
              <a:rPr lang="de-DE" noProof="0" dirty="0"/>
              <a:t>: Gar nicht – darf so nicht </a:t>
            </a:r>
            <a:r>
              <a:rPr lang="de-DE" noProof="0"/>
              <a:t>vorkommen!</a:t>
            </a:r>
          </a:p>
          <a:p>
            <a:r>
              <a:rPr lang="de-DE" b="1" noProof="0"/>
              <a:t>Mögliche Lösung</a:t>
            </a:r>
            <a:r>
              <a:rPr lang="de-DE" noProof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/>
              <a:t> aber kein Untertyp 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The return type is incompatible with </a:t>
              </a:r>
              <a:r>
                <a:rPr lang="en-US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/>
              <a:t>[Exkurs] Mehrfachvererbung </a:t>
            </a:r>
            <a:r>
              <a:rPr lang="de-DE" noProof="0" dirty="0"/>
              <a:t>in </a:t>
            </a:r>
            <a:r>
              <a:rPr lang="de-DE" noProof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/>
              <a:t>Seit Java 1.8: </a:t>
            </a:r>
            <a:r>
              <a:rPr lang="de-DE" noProof="0"/>
              <a:t>Statische Methoden mittels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/>
              <a:t> in Interfaces mögliche</a:t>
            </a:r>
          </a:p>
          <a:p>
            <a:r>
              <a:rPr lang="de-DE" noProof="0"/>
              <a:t>… und damit auch neue Probleme </a:t>
            </a:r>
            <a:r>
              <a:rPr lang="de-DE" noProof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1;}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class MyClass inherits unrelated defaults for run() from types InterfaceA and 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Lizenz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/>
              <a:t>Dieses Werk ist lizenziert unter einer Creative Commons Namensnennung - Nicht kommerziell - Keine Bearbeitungen 4.0 International Lizenz</a:t>
            </a:r>
            <a:br>
              <a:rPr lang="de-DE" noProof="0" dirty="0"/>
            </a:br>
            <a:br>
              <a:rPr lang="de-DE" noProof="0" dirty="0"/>
            </a:br>
            <a:r>
              <a:rPr lang="de-DE" sz="1200" noProof="0" dirty="0">
                <a:hlinkClick r:id="rId2"/>
              </a:rPr>
              <a:t>http://creativecommons.org/licenses/by-nc-nd/4.0/</a:t>
            </a: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r>
              <a:rPr lang="de-DE" noProof="0" dirty="0"/>
              <a:t>Die Logos der TU Darmstadt und des Fachgebiets Echtzeitsysteme unterliegen der Fair-Use-Konvention.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4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err="1"/>
              <a:t>Beteiligte</a:t>
            </a:r>
            <a:r>
              <a:rPr lang="en-US" dirty="0"/>
              <a:t> </a:t>
            </a:r>
            <a:r>
              <a:rPr lang="en-US" dirty="0" err="1"/>
              <a:t>Autoren</a:t>
            </a:r>
            <a:r>
              <a:rPr lang="en-US" dirty="0"/>
              <a:t> (</a:t>
            </a:r>
            <a:r>
              <a:rPr lang="en-US" dirty="0" err="1"/>
              <a:t>alphabetisch</a:t>
            </a:r>
            <a:r>
              <a:rPr lang="en-US" dirty="0"/>
              <a:t>):</a:t>
            </a:r>
          </a:p>
          <a:p>
            <a:pPr algn="l"/>
            <a:r>
              <a:rPr lang="en-US" dirty="0"/>
              <a:t>Anthony </a:t>
            </a:r>
            <a:r>
              <a:rPr lang="en-US" dirty="0" err="1"/>
              <a:t>Anjorin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Sebastian Ehmes,</a:t>
            </a:r>
          </a:p>
          <a:p>
            <a:pPr algn="l"/>
            <a:r>
              <a:rPr lang="en-US" dirty="0"/>
              <a:t>Matthias </a:t>
            </a:r>
            <a:r>
              <a:rPr lang="en-US" dirty="0" err="1"/>
              <a:t>Gazzari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Nicolas </a:t>
            </a:r>
            <a:r>
              <a:rPr lang="en-US" dirty="0" err="1"/>
              <a:t>Himmelmann</a:t>
            </a:r>
            <a:r>
              <a:rPr lang="en-US" dirty="0"/>
              <a:t>,</a:t>
            </a:r>
          </a:p>
          <a:p>
            <a:pPr algn="l"/>
            <a:r>
              <a:rPr lang="en-US" dirty="0" err="1"/>
              <a:t>Puria</a:t>
            </a:r>
            <a:r>
              <a:rPr lang="en-US" dirty="0"/>
              <a:t> </a:t>
            </a:r>
            <a:r>
              <a:rPr lang="en-US" dirty="0" err="1"/>
              <a:t>Izady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Philipp </a:t>
            </a:r>
            <a:r>
              <a:rPr lang="en-US" dirty="0" err="1"/>
              <a:t>Joncyk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Roland Kluge,</a:t>
            </a:r>
          </a:p>
          <a:p>
            <a:pPr algn="l"/>
            <a:r>
              <a:rPr lang="en-US" dirty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Bildnachweis und </a:t>
            </a:r>
            <a:r>
              <a:rPr lang="de-DE" noProof="0" dirty="0" err="1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Titelbild "Organisatorisches" (Papierstapel)</a:t>
            </a:r>
            <a:r>
              <a:rPr lang="de-DE" noProof="0" dirty="0"/>
              <a:t>: CC BY-SA 3.0, </a:t>
            </a:r>
            <a:r>
              <a:rPr lang="de-DE" noProof="0" dirty="0" err="1"/>
              <a:t>by</a:t>
            </a:r>
            <a:r>
              <a:rPr lang="de-DE" noProof="0" dirty="0"/>
              <a:t> Jonathan Joseph </a:t>
            </a:r>
            <a:r>
              <a:rPr lang="de-DE" noProof="0" dirty="0" err="1"/>
              <a:t>Bondhus</a:t>
            </a:r>
            <a:r>
              <a:rPr lang="de-DE" noProof="0" dirty="0"/>
              <a:t> on Wiki </a:t>
            </a:r>
            <a:r>
              <a:rPr lang="de-DE" noProof="0" dirty="0" err="1"/>
              <a:t>Commons</a:t>
            </a:r>
            <a:r>
              <a:rPr lang="de-DE" noProof="0" dirty="0"/>
              <a:t>, URL: </a:t>
            </a:r>
            <a:r>
              <a:rPr lang="de-DE" noProof="0" dirty="0">
                <a:hlinkClick r:id="rId2"/>
              </a:rPr>
              <a:t>https://commons.wikimedia.org/wiki/Paper#/media/File:Stack_of_Copy_Paper.jpg</a:t>
            </a:r>
            <a:endParaRPr lang="de-DE" noProof="0" dirty="0"/>
          </a:p>
          <a:p>
            <a:r>
              <a:rPr lang="de-DE" b="1" noProof="0" dirty="0"/>
              <a:t>Lächelndes Fragezeichen</a:t>
            </a:r>
            <a:r>
              <a:rPr lang="de-DE" noProof="0" dirty="0"/>
              <a:t>: "</a:t>
            </a:r>
            <a:r>
              <a:rPr lang="de-DE" noProof="0" dirty="0" err="1"/>
              <a:t>attribution</a:t>
            </a:r>
            <a:r>
              <a:rPr lang="de-DE" noProof="0" dirty="0"/>
              <a:t>",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katieyunholmes</a:t>
            </a:r>
            <a:r>
              <a:rPr lang="de-DE" noProof="0" dirty="0"/>
              <a:t>: </a:t>
            </a:r>
            <a:r>
              <a:rPr lang="de-DE" noProof="0" dirty="0" err="1"/>
              <a:t>smiley</a:t>
            </a:r>
            <a:r>
              <a:rPr lang="de-DE" noProof="0" dirty="0"/>
              <a:t> </a:t>
            </a:r>
            <a:r>
              <a:rPr lang="de-DE" noProof="0" dirty="0" err="1"/>
              <a:t>face</a:t>
            </a:r>
            <a:r>
              <a:rPr lang="de-DE" noProof="0" dirty="0"/>
              <a:t> </a:t>
            </a:r>
            <a:r>
              <a:rPr lang="de-DE" noProof="0" dirty="0" err="1"/>
              <a:t>clip</a:t>
            </a:r>
            <a:r>
              <a:rPr lang="de-DE" noProof="0" dirty="0"/>
              <a:t> </a:t>
            </a:r>
            <a:r>
              <a:rPr lang="de-DE" noProof="0" dirty="0" err="1"/>
              <a:t>art</a:t>
            </a:r>
            <a:r>
              <a:rPr lang="de-DE" noProof="0" dirty="0"/>
              <a:t> </a:t>
            </a:r>
            <a:r>
              <a:rPr lang="de-DE" noProof="0" dirty="0" err="1"/>
              <a:t>animated</a:t>
            </a:r>
            <a:r>
              <a:rPr lang="de-DE" noProof="0" dirty="0"/>
              <a:t>, URL: </a:t>
            </a:r>
            <a:r>
              <a:rPr lang="de-DE" noProof="0" dirty="0">
                <a:hlinkClick r:id="rId3"/>
              </a:rPr>
              <a:t>http://cliparts.co/clipart/2613703</a:t>
            </a:r>
            <a:endParaRPr lang="de-DE" noProof="0" dirty="0"/>
          </a:p>
          <a:p>
            <a:r>
              <a:rPr lang="de-DE" b="1" noProof="0" dirty="0"/>
              <a:t>Fotos des Experimentierboards</a:t>
            </a:r>
            <a:r>
              <a:rPr lang="de-DE" noProof="0" dirty="0"/>
              <a:t>: CC BY-SA 3.0</a:t>
            </a:r>
            <a:r>
              <a:rPr lang="de-DE" noProof="0"/>
              <a:t>, </a:t>
            </a:r>
            <a:r>
              <a:rPr lang="de-DE"/>
              <a:t>Roland Kluge 2017, </a:t>
            </a:r>
            <a:r>
              <a:rPr lang="de-DE" noProof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Laufendes Beispiel:</a:t>
            </a:r>
            <a:br>
              <a:rPr lang="de-DE" altLang="de-DE" dirty="0"/>
            </a:br>
            <a:r>
              <a:rPr lang="de-DE" altLang="de-DE" dirty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Klasse und abstrakte Klasse</a:t>
            </a:r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Assoziation mit Rollenname und Multiplizität </a:t>
            </a:r>
            <a:r>
              <a:rPr lang="de-DE"/>
              <a:t>und String-Attribut </a:t>
            </a:r>
            <a:r>
              <a:rPr lang="de-DE" dirty="0"/>
              <a:t>von Person</a:t>
            </a:r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Legende</a:t>
            </a:r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Klassendiagramm</a:t>
            </a:r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>
                <a:solidFill>
                  <a:schemeClr val="bg1"/>
                </a:solidFill>
              </a:rPr>
              <a:t> 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zwischen </a:t>
            </a:r>
            <a:r>
              <a:rPr lang="de-DE" altLang="de-DE" sz="1800"/>
              <a:t>Funktion</a:t>
            </a:r>
            <a:r>
              <a:rPr lang="de-DE" altLang="de-DE" sz="1800" b="0"/>
              <a:t> und </a:t>
            </a:r>
            <a:r>
              <a:rPr lang="de-DE" altLang="de-DE" sz="1800"/>
              <a:t>Methode</a:t>
            </a:r>
            <a:r>
              <a:rPr lang="de-DE" altLang="de-DE" sz="1800" b="0"/>
              <a:t>?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implementiert man </a:t>
            </a:r>
            <a:r>
              <a:rPr lang="de-DE" altLang="de-DE" sz="1800"/>
              <a:t>Funktionen</a:t>
            </a:r>
            <a:r>
              <a:rPr lang="de-DE" altLang="de-DE" sz="1800" b="0"/>
              <a:t> in Java?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die </a:t>
            </a:r>
            <a:r>
              <a:rPr lang="de-DE" altLang="de-DE" sz="1800"/>
              <a:t>Verzeichnisstruktur</a:t>
            </a:r>
            <a:r>
              <a:rPr lang="de-DE" altLang="de-DE" sz="1800" b="0"/>
              <a:t> zu binden?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seid Ihr gefragt! 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Building.hpp</a:t>
            </a: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>
                <a:solidFill>
                  <a:schemeClr val="bg1"/>
                </a:solidFill>
              </a:rPr>
              <a:t>(nicht Methoden!)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/>
              <a:t>Header</a:t>
            </a:r>
            <a:r>
              <a:rPr lang="de-DE" altLang="de-DE" noProof="0" dirty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Java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>
                <a:solidFill>
                  <a:schemeClr val="bg1"/>
                </a:solidFill>
              </a:rPr>
              <a:t>	</a:t>
            </a:r>
            <a:r>
              <a:rPr lang="de-DE" err="1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Java: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>
                <a:solidFill>
                  <a:schemeClr val="bg1"/>
                </a:solidFill>
              </a:rPr>
              <a:t>für Bibliotheken ("System")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>
                <a:solidFill>
                  <a:schemeClr val="bg1"/>
                </a:solidFill>
              </a:rPr>
              <a:t>für eigenen Code ("Projekt")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Definition </a:t>
            </a:r>
            <a:r>
              <a:rPr lang="de-DE">
                <a:solidFill>
                  <a:schemeClr val="bg1"/>
                </a:solidFill>
              </a:rPr>
              <a:t>der Klasse mit </a:t>
            </a:r>
            <a:r>
              <a:rPr lang="de-DE" b="1">
                <a:solidFill>
                  <a:schemeClr val="bg1"/>
                </a:solidFill>
              </a:rPr>
              <a:t>Deklaration </a:t>
            </a:r>
            <a:r>
              <a:rPr lang="de-DE">
                <a:solidFill>
                  <a:schemeClr val="bg1"/>
                </a:solidFill>
              </a:rPr>
              <a:t>der Methoden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"Members" = Methoden + Attribute</a:t>
            </a: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/>
              <a:t>Vortragsteil</a:t>
            </a:r>
            <a:r>
              <a:rPr lang="de-DE" sz="2200" noProof="0" dirty="0"/>
              <a:t>	vermittelt 	</a:t>
            </a:r>
            <a:r>
              <a:rPr lang="de-DE" sz="2200" b="1" noProof="0" dirty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/>
              <a:t>Übung</a:t>
            </a:r>
            <a:r>
              <a:rPr lang="de-DE" sz="2200" noProof="0" dirty="0"/>
              <a:t> 	vermittelt 	</a:t>
            </a:r>
            <a:r>
              <a:rPr lang="de-DE" sz="2200" b="1" noProof="0" dirty="0"/>
              <a:t>praktische Kenntnisse</a:t>
            </a:r>
            <a:br>
              <a:rPr lang="de-DE" sz="2200" noProof="0" dirty="0"/>
            </a:br>
            <a:br>
              <a:rPr lang="de-DE" sz="2200" noProof="0" dirty="0"/>
            </a:br>
            <a:endParaRPr lang="de-DE" sz="2200" noProof="0" dirty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"Creating building with 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floors."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..."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Header und </a:t>
            </a:r>
            <a:r>
              <a:rPr lang="de-DE" altLang="de-DE" u="sng" noProof="0" dirty="0"/>
              <a:t>Implementierungs</a:t>
            </a:r>
            <a:r>
              <a:rPr lang="de-DE" altLang="de-DE" noProof="0" dirty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Using</a:t>
            </a:r>
            <a:r>
              <a:rPr lang="de-DE" b="1">
                <a:solidFill>
                  <a:schemeClr val="bg1"/>
                </a:solidFill>
              </a:rPr>
              <a:t>-Befehle</a:t>
            </a:r>
            <a:r>
              <a:rPr lang="de-DE">
                <a:solidFill>
                  <a:schemeClr val="bg1"/>
                </a:solidFill>
              </a:rPr>
              <a:t> sind wie statische Imports in Java (</a:t>
            </a:r>
            <a:r>
              <a:rPr lang="de-DE" i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 statt </a:t>
            </a:r>
            <a:r>
              <a:rPr lang="de-DE" i="1" err="1">
                <a:solidFill>
                  <a:schemeClr val="bg1"/>
                </a:solidFill>
              </a:rPr>
              <a:t>std</a:t>
            </a:r>
            <a:r>
              <a:rPr lang="de-DE" i="1">
                <a:solidFill>
                  <a:schemeClr val="bg1"/>
                </a:solidFill>
              </a:rPr>
              <a:t>::</a:t>
            </a:r>
            <a:r>
              <a:rPr lang="de-DE" i="1" err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VORSICHT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>
                <a:solidFill>
                  <a:schemeClr val="bg1"/>
                </a:solidFill>
              </a:rPr>
              <a:t>'s sollten stets hinter den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>
                <a:solidFill>
                  <a:schemeClr val="bg1"/>
                </a:solidFill>
              </a:rPr>
              <a:t> auftreten.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Header-Datei</a:t>
            </a:r>
            <a:r>
              <a:rPr lang="de-DE" dirty="0">
                <a:solidFill>
                  <a:schemeClr val="bg1"/>
                </a:solidFill>
              </a:rPr>
              <a:t> wird eingebunden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Warum ist die Trennung in Header- und Implementierungsdateien </a:t>
            </a:r>
            <a:r>
              <a:rPr lang="de-DE" altLang="de-DE" sz="1800" dirty="0"/>
              <a:t>hilfreich</a:t>
            </a:r>
            <a:r>
              <a:rPr lang="de-DE" altLang="de-DE" sz="1800" b="0" dirty="0"/>
              <a:t>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dirty="0"/>
              <a:t>Was sind mögliche </a:t>
            </a:r>
            <a:r>
              <a:rPr lang="de-DE" altLang="de-DE" sz="1800" dirty="0"/>
              <a:t>Nachteile</a:t>
            </a:r>
            <a:r>
              <a:rPr lang="de-DE" altLang="de-DE" sz="1800" b="0" dirty="0"/>
              <a:t> der Trennung in Header- und Implementierungsdateien? </a:t>
            </a:r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/>
                <a:t>Compile Time</a:t>
              </a: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Drei aufeinander aufbauende Phasen </a:t>
            </a:r>
            <a:r>
              <a:rPr lang="en-US" b="1"/>
              <a:t>von Quellcode zur Ausführung</a:t>
            </a:r>
          </a:p>
          <a:p>
            <a:r>
              <a:rPr lang="en-US" b="1"/>
              <a:t>Compile Time</a:t>
            </a:r>
          </a:p>
          <a:p>
            <a:pPr lvl="1"/>
            <a:r>
              <a:rPr lang="en-US"/>
              <a:t>Übersetzung einzelner Einheiten (Dateien) in Objektcode (.java </a:t>
            </a:r>
            <a:r>
              <a:rPr lang="en-US">
                <a:sym typeface="Wingdings" panose="05000000000000000000" pitchFamily="2" charset="2"/>
              </a:rPr>
              <a:t> .class, </a:t>
            </a:r>
            <a:r>
              <a:rPr lang="en-US"/>
              <a:t>.c/.cpp</a:t>
            </a:r>
            <a:r>
              <a:rPr lang="en-US">
                <a:sym typeface="Wingdings" panose="05000000000000000000" pitchFamily="2" charset="2"/>
              </a:rPr>
              <a:t>.o)</a:t>
            </a:r>
            <a:endParaRPr lang="en-US"/>
          </a:p>
          <a:p>
            <a:pPr lvl="1"/>
            <a:r>
              <a:rPr lang="en-US"/>
              <a:t>Alle verwendenten Namen müssen in einer Einheit deklariert, aber nicht definiert sein.</a:t>
            </a:r>
          </a:p>
          <a:p>
            <a:r>
              <a:rPr lang="en-US" b="1"/>
              <a:t>Link Time</a:t>
            </a:r>
          </a:p>
          <a:p>
            <a:pPr lvl="1"/>
            <a:r>
              <a:rPr lang="en-US"/>
              <a:t>Auflösung von Abhängigkeiten ("externe Symbole") zwischen den Object Files</a:t>
            </a:r>
          </a:p>
          <a:p>
            <a:pPr lvl="1"/>
            <a:r>
              <a:rPr lang="en-US"/>
              <a:t>C++: Zu jedem verwendeten Namen muss es (genau) eine Definition geben.</a:t>
            </a:r>
          </a:p>
          <a:p>
            <a:r>
              <a:rPr lang="en-US" b="1"/>
              <a:t>Load Time</a:t>
            </a:r>
          </a:p>
          <a:p>
            <a:pPr lvl="1"/>
            <a:r>
              <a:rPr lang="en-US"/>
              <a:t>Vorbereitung und Start der Programmausführung durch das Betriebsystem</a:t>
            </a:r>
          </a:p>
          <a:p>
            <a:pPr lvl="1"/>
            <a:r>
              <a:rPr lang="de-DE"/>
              <a:t>Speicherbereich zuordnen, dyn. Abhängigkeiten laden, Ausführung von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Compile, Link, Load Time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 Main.class</a:t>
            </a: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  <a:r>
                    <a:rPr lang="de-DE" altLang="de-DE" sz="1800" b="0"/>
                    <a:t> 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 *</a:t>
            </a: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Building.o</a:t>
            </a: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/>
                  <a:t>Maschinencode</a:t>
                </a:r>
                <a:r>
                  <a:rPr lang="de-DE" altLang="de-DE" sz="1800" b="0"/>
                  <a:t> (main.exe,</a:t>
                </a:r>
                <a:br>
                  <a:rPr lang="de-DE" altLang="de-DE" sz="1800" b="0"/>
                </a:br>
                <a:r>
                  <a:rPr lang="de-DE" altLang="de-DE" sz="1800" b="0"/>
                  <a:t>mylib.dll, </a:t>
                </a:r>
                <a:r>
                  <a:rPr lang="de-DE" altLang="de-DE" sz="1800" b="0" err="1"/>
                  <a:t>mylib.a</a:t>
                </a:r>
                <a:r>
                  <a:rPr lang="de-DE" altLang="de-DE" sz="1800" b="0" i="1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/>
                    <a:t>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Bibliotheken</a:t>
                  </a:r>
                  <a:br>
                    <a:rPr lang="de-DE" altLang="de-DE" sz="1800" b="0"/>
                  </a:br>
                  <a:r>
                    <a:rPr lang="de-DE" altLang="de-DE" sz="1800" b="0"/>
                    <a:t>(*.</a:t>
                  </a:r>
                  <a:r>
                    <a:rPr lang="de-DE" altLang="de-DE" sz="1800" b="0" err="1"/>
                    <a:t>dll</a:t>
                  </a:r>
                  <a:r>
                    <a:rPr lang="de-DE" altLang="de-DE" sz="1800" b="0"/>
                    <a:t>, *.a, *.so)</a:t>
                  </a:r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Java </a:t>
            </a:r>
            <a:r>
              <a:rPr lang="de-DE" noProof="0" dirty="0"/>
              <a:t>vs. C</a:t>
            </a:r>
            <a:r>
              <a:rPr lang="de-DE" noProof="0"/>
              <a:t>++: </a:t>
            </a:r>
            <a:br>
              <a:rPr lang="de-DE" noProof="0"/>
            </a:br>
            <a:r>
              <a:rPr lang="de-DE" noProof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/>
              <a:t>Plattformunabhängigkeit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"Binary" kann "überall" verwendet werden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run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"). Achtung bei Pfad-/Dateinamen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Muss neu kompiliert werden, Standardbibliothek/STL/Boost stellen sicher, dass nur minimale Plattformabhängigkeiten bestehen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compile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Geschwindigkeit</a:t>
            </a:r>
            <a:r>
              <a:rPr lang="de-DE" noProof="0" dirty="0"/>
              <a:t>?</a:t>
            </a:r>
          </a:p>
          <a:p>
            <a:pPr lvl="1"/>
            <a:r>
              <a:rPr lang="de-DE" noProof="0" dirty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(sozusagen) interpretiert, aber mit Just-in-Time </a:t>
            </a:r>
            <a:r>
              <a:rPr lang="de-DE" noProof="0" dirty="0" err="1"/>
              <a:t>Compilation</a:t>
            </a:r>
            <a:endParaRPr lang="de-DE" noProof="0" dirty="0"/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deutlich größerer Sprachumfang, schwieriger zu meistern</a:t>
            </a:r>
          </a:p>
          <a:p>
            <a:pPr lvl="1"/>
            <a:r>
              <a:rPr lang="de-DE" noProof="0" dirty="0"/>
              <a:t>Spannendes Paper von Google: </a:t>
            </a:r>
            <a:r>
              <a:rPr lang="de-DE" noProof="0" dirty="0">
                <a:hlinkClick r:id="rId3"/>
              </a:rPr>
              <a:t>https://research.google.com/pubs/pub37122.html</a:t>
            </a:r>
            <a:r>
              <a:rPr lang="de-DE" noProof="0" dirty="0"/>
              <a:t> 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Sicherheit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Angriffe über Schwächen in der JVM möglich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Zahlreiche Angriffe über Speicherüberläufe (Stichwort: Nullterminierung </a:t>
            </a:r>
            <a:r>
              <a:rPr lang="de-DE" dirty="0"/>
              <a:t>bei </a:t>
            </a:r>
            <a:r>
              <a:rPr lang="de-DE" noProof="0" dirty="0"/>
              <a:t>Strings)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Statisches und dynamisches Linken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Statisches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Static</a:t>
            </a:r>
            <a:r>
              <a:rPr lang="de-DE" sz="1600" b="0" noProof="0" dirty="0"/>
              <a:t> Libraries und 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Archives)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/>
              <a:t>Bibliothek muss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"Kopie" der Bibliothek wird im </a:t>
            </a:r>
            <a:r>
              <a:rPr lang="de-DE" sz="2000" noProof="0" dirty="0" err="1"/>
              <a:t>Compilat</a:t>
            </a:r>
            <a:r>
              <a:rPr lang="de-DE" sz="2000" noProof="0" dirty="0"/>
              <a:t> (</a:t>
            </a:r>
            <a:r>
              <a:rPr lang="de-DE" sz="2000" i="1" noProof="0" dirty="0"/>
              <a:t>main.exe</a:t>
            </a:r>
            <a:r>
              <a:rPr lang="de-DE" sz="2000" noProof="0" dirty="0"/>
              <a:t>) abgelegt.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Unterschied zwischen SL und SA eher klein</a:t>
            </a:r>
          </a:p>
          <a:p>
            <a:pPr marL="0" indent="0">
              <a:buNone/>
            </a:pPr>
            <a:br>
              <a:rPr lang="de-DE" sz="2000" noProof="0" dirty="0">
                <a:sym typeface="Wingdings" panose="05000000000000000000" pitchFamily="2" charset="2"/>
              </a:rPr>
            </a:br>
            <a:r>
              <a:rPr lang="de-DE" sz="2000" noProof="0" dirty="0">
                <a:sym typeface="Wingdings" panose="05000000000000000000" pitchFamily="2" charset="2"/>
              </a:rPr>
              <a:t> 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>
                <a:sym typeface="Wingdings" panose="05000000000000000000" pitchFamily="2" charset="2"/>
              </a:rPr>
              <a:t>standalone</a:t>
            </a:r>
            <a:r>
              <a:rPr lang="de-DE" sz="2000" noProof="0" dirty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>
                <a:sym typeface="Wingdings" panose="05000000000000000000" pitchFamily="2" charset="2"/>
              </a:rPr>
              <a:t>größer</a:t>
            </a:r>
            <a:r>
              <a:rPr lang="de-DE" sz="2000" noProof="0" dirty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Dynamisches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Objects und DLLs)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/>
              <a:t>Shared</a:t>
            </a:r>
            <a:r>
              <a:rPr lang="de-DE" sz="2000" i="1" noProof="0" dirty="0"/>
              <a:t> Objects </a:t>
            </a:r>
            <a:r>
              <a:rPr lang="de-DE" sz="2000" noProof="0" dirty="0"/>
              <a:t>müssen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zur </a:t>
            </a:r>
            <a:r>
              <a:rPr lang="de-DE" sz="2000" b="1" noProof="0" dirty="0"/>
              <a:t>Ladezeit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i="1" noProof="0" dirty="0"/>
              <a:t>DLLs </a:t>
            </a:r>
            <a:r>
              <a:rPr lang="de-DE" sz="2000" noProof="0" dirty="0"/>
              <a:t>müssen </a:t>
            </a:r>
            <a:r>
              <a:rPr lang="de-DE" sz="2000" b="1" noProof="0" dirty="0"/>
              <a:t>nicht</a:t>
            </a:r>
            <a:r>
              <a:rPr lang="de-DE" sz="2000" noProof="0" dirty="0"/>
              <a:t>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</a:t>
            </a:r>
            <a:r>
              <a:rPr lang="de-DE" sz="2000" b="1" noProof="0" dirty="0"/>
              <a:t>nur beim konkreten Aufruf </a:t>
            </a:r>
            <a:r>
              <a:rPr lang="de-DE" sz="2000" noProof="0" dirty="0"/>
              <a:t>zur </a:t>
            </a:r>
            <a:r>
              <a:rPr lang="de-DE" sz="2000" b="1" noProof="0" dirty="0"/>
              <a:t>Laufzeit</a:t>
            </a:r>
            <a:r>
              <a:rPr lang="de-DE" sz="2000" noProof="0" dirty="0"/>
              <a:t> verfügbar sein (werden aber zur </a:t>
            </a:r>
            <a:r>
              <a:rPr lang="de-DE" sz="2000" noProof="0" dirty="0" err="1"/>
              <a:t>Linkzeit</a:t>
            </a:r>
            <a:r>
              <a:rPr lang="de-DE" sz="2000" noProof="0" dirty="0"/>
              <a:t> von einer LIB-Datei begleitet).</a:t>
            </a:r>
          </a:p>
          <a:p>
            <a:pPr marL="0" indent="0">
              <a:buNone/>
            </a:pPr>
            <a:r>
              <a:rPr lang="de-DE" sz="2000" noProof="0" dirty="0">
                <a:sym typeface="Wingdings" panose="05000000000000000000" pitchFamily="2" charset="2"/>
              </a:rPr>
              <a:t>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>
                <a:sym typeface="Wingdings" panose="05000000000000000000" pitchFamily="2" charset="2"/>
              </a:rPr>
              <a:t>minimal</a:t>
            </a:r>
            <a:r>
              <a:rPr lang="de-DE" sz="2000" noProof="0" dirty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Unterschiede </a:t>
            </a:r>
            <a:r>
              <a:rPr lang="de-DE" noProof="0" dirty="0"/>
              <a:t>zwischen Java-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C/C++-</a:t>
            </a:r>
            <a:r>
              <a:rPr lang="de-DE" noProof="0" dirty="0"/>
              <a:t>Compiler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Java-Code </a:t>
            </a:r>
            <a:r>
              <a:rPr lang="de-DE" b="1" noProof="0" dirty="0">
                <a:sym typeface="Wingdings" panose="05000000000000000000" pitchFamily="2" charset="2"/>
              </a:rPr>
              <a:t> Java-Bytecode </a:t>
            </a:r>
            <a:r>
              <a:rPr lang="de-DE" noProof="0" dirty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>
                <a:sym typeface="Wingdings" panose="05000000000000000000" pitchFamily="2" charset="2"/>
              </a:rPr>
              <a:t>java</a:t>
            </a:r>
            <a:r>
              <a:rPr lang="de-DE" noProof="0" dirty="0">
                <a:sym typeface="Wingdings" panose="05000000000000000000" pitchFamily="2" charset="2"/>
              </a:rPr>
              <a:t>- und .</a:t>
            </a:r>
            <a:r>
              <a:rPr lang="de-DE" noProof="0" dirty="0" err="1">
                <a:sym typeface="Wingdings" panose="05000000000000000000" pitchFamily="2" charset="2"/>
              </a:rPr>
              <a:t>class</a:t>
            </a:r>
            <a:r>
              <a:rPr lang="de-DE" noProof="0" dirty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>
                <a:sym typeface="Wingdings" panose="05000000000000000000" pitchFamily="2" charset="2"/>
              </a:rPr>
              <a:t>Compilierung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Sprachumfang </a:t>
            </a:r>
            <a:r>
              <a:rPr lang="de-DE" b="1" noProof="0" dirty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>
                <a:sym typeface="Wingdings" panose="05000000000000000000" pitchFamily="2" charset="2"/>
              </a:rPr>
              <a:t>Optimierungen</a:t>
            </a:r>
            <a:r>
              <a:rPr lang="de-DE" noProof="0">
                <a:sym typeface="Wingdings" panose="05000000000000000000" pitchFamily="2" charset="2"/>
              </a:rPr>
              <a:t>: fast ausschließlich zur </a:t>
            </a:r>
            <a:r>
              <a:rPr lang="de-DE" b="1" noProof="0">
                <a:sym typeface="Wingdings" panose="05000000000000000000" pitchFamily="2" charset="2"/>
              </a:rPr>
              <a:t>Laufzeit</a:t>
            </a:r>
            <a:r>
              <a:rPr lang="de-DE" noProof="0">
                <a:sym typeface="Wingdings" panose="05000000000000000000" pitchFamily="2" charset="2"/>
              </a:rPr>
              <a:t> durch die JVM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Auflösung </a:t>
            </a:r>
            <a:r>
              <a:rPr lang="de-DE" b="1" noProof="0" dirty="0">
                <a:sym typeface="Wingdings" panose="05000000000000000000" pitchFamily="2" charset="2"/>
              </a:rPr>
              <a:t>externer Abhängigkeiten </a:t>
            </a:r>
            <a:r>
              <a:rPr lang="de-DE" noProof="0" dirty="0">
                <a:sym typeface="Wingdings" panose="05000000000000000000" pitchFamily="2" charset="2"/>
              </a:rPr>
              <a:t>über </a:t>
            </a:r>
            <a:r>
              <a:rPr lang="de-DE" noProof="0">
                <a:sym typeface="Wingdings" panose="05000000000000000000" pitchFamily="2" charset="2"/>
              </a:rPr>
              <a:t>Java </a:t>
            </a:r>
            <a:r>
              <a:rPr lang="de-DE" b="1" noProof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(~ dyn. Linken)</a:t>
            </a:r>
            <a:endParaRPr lang="de-DE" noProof="0" dirty="0"/>
          </a:p>
          <a:p>
            <a:pPr marL="0" indent="0">
              <a:buNone/>
            </a:pPr>
            <a:endParaRPr lang="de-DE" b="1" noProof="0"/>
          </a:p>
          <a:p>
            <a:pPr marL="0" indent="0">
              <a:buNone/>
            </a:pPr>
            <a:r>
              <a:rPr lang="de-DE" b="1" noProof="0"/>
              <a:t>C/C</a:t>
            </a:r>
            <a:r>
              <a:rPr lang="de-DE" b="1" noProof="0" dirty="0"/>
              <a:t>++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C/C++-Code </a:t>
            </a:r>
            <a:r>
              <a:rPr lang="de-DE" b="1" noProof="0" dirty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Komplexere Transformation</a:t>
            </a:r>
            <a:r>
              <a:rPr lang="de-DE" noProof="0">
                <a:sym typeface="Wingdings" panose="05000000000000000000" pitchFamily="2" charset="2"/>
              </a:rPr>
              <a:t>, (oft</a:t>
            </a:r>
            <a:r>
              <a:rPr lang="de-DE" noProof="0" dirty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>
                <a:sym typeface="Wingdings" panose="05000000000000000000" pitchFamily="2" charset="2"/>
              </a:rPr>
              <a:t>Inkrementalität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/>
              <a:t>Auflösung von</a:t>
            </a:r>
            <a:r>
              <a:rPr lang="de-DE" b="1" noProof="0" dirty="0"/>
              <a:t> externen Abhängigkeiten</a:t>
            </a:r>
            <a:r>
              <a:rPr lang="de-DE" noProof="0" dirty="0"/>
              <a:t> über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/>
              <a:t>(</a:t>
            </a:r>
            <a:r>
              <a:rPr lang="de-DE" noProof="0" dirty="0" err="1"/>
              <a:t>Compile</a:t>
            </a:r>
            <a:r>
              <a:rPr lang="de-DE" noProof="0" dirty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/>
              <a:t>Optimierungen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ANSI C/C89 (1989)</a:t>
            </a:r>
            <a:br>
              <a:rPr lang="de-DE" b="1" dirty="0"/>
            </a:br>
            <a:r>
              <a:rPr lang="de-DE" b="1" dirty="0"/>
              <a:t>"</a:t>
            </a:r>
            <a:r>
              <a:rPr lang="en-US" dirty="0"/>
              <a:t>Programming Language 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Guard</a:t>
            </a:r>
            <a:r>
              <a:rPr lang="de-DE">
                <a:solidFill>
                  <a:schemeClr val="bg1"/>
                </a:solidFill>
              </a:rPr>
              <a:t>: schützt vor mehrmaligem Einbinden von </a:t>
            </a:r>
            <a:r>
              <a:rPr lang="de-DE" i="1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Dadurch können wir </a:t>
            </a:r>
            <a:r>
              <a:rPr lang="de-DE" b="1">
                <a:solidFill>
                  <a:schemeClr val="bg1"/>
                </a:solidFill>
              </a:rPr>
              <a:t>alle benötigten Header überall 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/>
              <a:t>-Konstanten auswerten (</a:t>
            </a:r>
            <a:r>
              <a:rPr lang="en-US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/>
              <a:t>-Anweisungen </a:t>
            </a:r>
            <a:r>
              <a:rPr lang="en-US">
                <a:sym typeface="Wingdings" panose="05000000000000000000" pitchFamily="2" charset="2"/>
              </a:rPr>
              <a:t>durch </a:t>
            </a:r>
            <a:r>
              <a:rPr lang="en-US"/>
              <a:t>Dateiinhalt ersetzen (rekursiv!)</a:t>
            </a:r>
            <a:endParaRPr lang="en-US" b="1"/>
          </a:p>
          <a:p>
            <a:pPr marL="285750" indent="-285750" algn="l">
              <a:buFontTx/>
              <a:buChar char="-"/>
            </a:pPr>
            <a:endParaRPr lang="en-US" b="1"/>
          </a:p>
          <a:p>
            <a:pPr algn="l"/>
            <a:r>
              <a:rPr lang="en-US" b="1"/>
              <a:t>Weitere </a:t>
            </a:r>
            <a:r>
              <a:rPr lang="en-US" b="1" err="1"/>
              <a:t>Anwendungsfälle</a:t>
            </a:r>
            <a:r>
              <a:rPr lang="en-US" b="1"/>
              <a:t> des </a:t>
            </a:r>
            <a:r>
              <a:rPr lang="en-US" b="1" err="1"/>
              <a:t>Präprozessors</a:t>
            </a:r>
            <a:r>
              <a:rPr lang="en-US" b="1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/>
              <a:t> vs.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/>
              <a:t>Betriebssystemerkennung</a:t>
            </a:r>
            <a:r>
              <a:rPr lang="en-US"/>
              <a:t> (</a:t>
            </a:r>
            <a:r>
              <a:rPr lang="en-US" err="1"/>
              <a:t>z.B</a:t>
            </a:r>
            <a:r>
              <a:rPr lang="en-US"/>
              <a:t>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(in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https://en.wikipedia.org/wiki/Include_guard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http://en.cppreference.com/w/cpp/language/definition#One_Definition_Rule</a:t>
            </a:r>
            <a:r>
              <a:rPr lang="en-US" sz="1200"/>
              <a:t> 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One-Definition Rule</a:t>
            </a:r>
            <a:r>
              <a:rPr lang="de-DE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 Klasse/Methode/… darf höchstens einmal definitert werden</a:t>
            </a: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 Lösung.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Include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Guards</a:t>
            </a:r>
            <a:r>
              <a:rPr lang="de-DE" altLang="de-DE" noProof="0" dirty="0"/>
              <a:t>: #</a:t>
            </a:r>
            <a:r>
              <a:rPr lang="de-DE" altLang="de-DE" noProof="0" dirty="0" err="1"/>
              <a:t>ifndef</a:t>
            </a:r>
            <a:r>
              <a:rPr lang="de-DE" altLang="de-DE" noProof="0" dirty="0"/>
              <a:t> vs. #</a:t>
            </a:r>
            <a:r>
              <a:rPr lang="de-DE" altLang="de-DE" noProof="0" dirty="0" err="1"/>
              <a:t>pragma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once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Anstelle der Klammer aus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/>
              <a:t> kann man auch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verwenden </a:t>
            </a:r>
            <a:r>
              <a:rPr lang="de-DE" noProof="0" dirty="0">
                <a:sym typeface="Wingdings" panose="05000000000000000000" pitchFamily="2" charset="2"/>
              </a:rPr>
              <a:t></a:t>
            </a:r>
            <a:r>
              <a:rPr lang="de-DE" b="1" noProof="0" dirty="0"/>
              <a:t>kompakter, weniger fehleranfällig</a:t>
            </a:r>
          </a:p>
          <a:p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ist </a:t>
            </a:r>
            <a:r>
              <a:rPr lang="de-DE" b="1" noProof="0" dirty="0"/>
              <a:t>(noch) nicht im Standard</a:t>
            </a:r>
            <a:r>
              <a:rPr lang="de-DE" noProof="0" dirty="0"/>
              <a:t>, wird aber von den meisten Compilern unterstützt.</a:t>
            </a:r>
          </a:p>
          <a:p>
            <a:r>
              <a:rPr lang="de-DE" noProof="0" dirty="0"/>
              <a:t>Liste von kompatiblen Compilern: </a:t>
            </a:r>
            <a:r>
              <a:rPr lang="de-DE" noProof="0" dirty="0">
                <a:hlinkClick r:id="rId3"/>
              </a:rPr>
              <a:t>https://en.wikipedia.org/wiki/Pragma_once#Portability</a:t>
            </a:r>
            <a:r>
              <a:rPr lang="de-DE" noProof="0" dirty="0"/>
              <a:t> </a:t>
            </a:r>
          </a:p>
          <a:p>
            <a:endParaRPr lang="de-DE" noProof="0" dirty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Anwendungsmöglichkeiten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/>
              <a:t>Die </a:t>
            </a:r>
            <a:r>
              <a:rPr lang="de-DE" b="1" noProof="0" dirty="0"/>
              <a:t>Direktive #</a:t>
            </a:r>
            <a:r>
              <a:rPr lang="de-DE" b="1" noProof="0" dirty="0" err="1"/>
              <a:t>define</a:t>
            </a:r>
            <a:r>
              <a:rPr lang="de-DE" b="1" noProof="0" dirty="0"/>
              <a:t> kann auf drei Arten </a:t>
            </a:r>
            <a:r>
              <a:rPr lang="de-DE" b="1" noProof="0"/>
              <a:t>eingesetzt werden</a:t>
            </a:r>
            <a:br>
              <a:rPr lang="de-DE" b="1" noProof="0"/>
            </a:br>
            <a:endParaRPr lang="de-DE" b="1" noProof="0" dirty="0"/>
          </a:p>
          <a:p>
            <a:r>
              <a:rPr lang="de-DE" b="1"/>
              <a:t>Symbol: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/>
              <a:t> </a:t>
            </a:r>
            <a:endParaRPr lang="de-DE"/>
          </a:p>
          <a:p>
            <a:pPr lvl="1"/>
            <a:r>
              <a:rPr lang="de-DE" noProof="0"/>
              <a:t>Das </a:t>
            </a:r>
            <a:r>
              <a:rPr lang="de-DE" noProof="0" dirty="0"/>
              <a:t>Symbol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existiert (ohne </a:t>
            </a:r>
            <a:r>
              <a:rPr lang="de-DE" noProof="0"/>
              <a:t>Wert).</a:t>
            </a:r>
          </a:p>
          <a:p>
            <a:pPr lvl="1"/>
            <a:endParaRPr lang="de-DE" noProof="0" dirty="0"/>
          </a:p>
          <a:p>
            <a:r>
              <a:rPr lang="de-DE" b="1"/>
              <a:t>Konstante: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/>
              <a:t>Alle </a:t>
            </a:r>
            <a:r>
              <a:rPr lang="de-DE" noProof="0" dirty="0"/>
              <a:t>Auftreten von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werden mit </a:t>
            </a:r>
            <a:r>
              <a:rPr lang="de-DE" noProof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später)</a:t>
            </a:r>
          </a:p>
          <a:p>
            <a:pPr lvl="1"/>
            <a:endParaRPr lang="de-DE" noProof="0" dirty="0"/>
          </a:p>
          <a:p>
            <a:r>
              <a:rPr lang="de-DE" b="1"/>
              <a:t>Funktion: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Verwendung: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/>
              <a:t>N.B.: </a:t>
            </a:r>
            <a:r>
              <a:rPr lang="de-DE" b="1" noProof="0"/>
              <a:t>Ternärer Operator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Definition vs. Deklaration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Grundlegendes Konzept</a:t>
            </a:r>
            <a:r>
              <a:rPr lang="de-DE" noProof="0" dirty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Deklaration</a:t>
            </a:r>
          </a:p>
          <a:p>
            <a:pPr marL="692150" lvl="1" indent="-342900"/>
            <a:r>
              <a:rPr lang="de-DE" noProof="0" dirty="0"/>
              <a:t>… gibt an, dass ein Element (z.B. Variable, Funktion, Klasse) </a:t>
            </a:r>
            <a:r>
              <a:rPr lang="de-DE" b="1" noProof="0" dirty="0"/>
              <a:t>existiert</a:t>
            </a:r>
            <a:r>
              <a:rPr lang="de-DE" noProof="0" dirty="0"/>
              <a:t> </a:t>
            </a:r>
            <a:r>
              <a:rPr lang="de-DE" b="1" noProof="0" dirty="0"/>
              <a:t>ohne</a:t>
            </a:r>
            <a:r>
              <a:rPr lang="de-DE" noProof="0" dirty="0"/>
              <a:t> ihm dabei einen </a:t>
            </a:r>
            <a:r>
              <a:rPr lang="de-DE" b="1" noProof="0" dirty="0"/>
              <a:t>konkreten Wert </a:t>
            </a:r>
            <a:r>
              <a:rPr lang="de-DE" noProof="0" dirty="0"/>
              <a:t>zuzuweisen oder </a:t>
            </a:r>
            <a:r>
              <a:rPr lang="de-DE" b="1" noProof="0" dirty="0"/>
              <a:t>Speicher zu </a:t>
            </a:r>
            <a:r>
              <a:rPr lang="de-DE" b="1" noProof="0" dirty="0" err="1"/>
              <a:t>reser</a:t>
            </a:r>
            <a:r>
              <a:rPr lang="de-DE" b="1" dirty="0"/>
              <a:t>vieren</a:t>
            </a:r>
            <a:r>
              <a:rPr lang="de-DE" dirty="0"/>
              <a:t>.</a:t>
            </a:r>
            <a:endParaRPr lang="de-DE" noProof="0" dirty="0"/>
          </a:p>
          <a:p>
            <a:pPr marL="692150" lvl="1" indent="-342900"/>
            <a:r>
              <a:rPr lang="de-DE" b="1" noProof="0" dirty="0"/>
              <a:t>Beispiele:</a:t>
            </a:r>
            <a:r>
              <a:rPr lang="de-DE" noProof="0" dirty="0"/>
              <a:t> 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Definition</a:t>
            </a:r>
          </a:p>
          <a:p>
            <a:pPr marL="692150" lvl="1" indent="-342900"/>
            <a:r>
              <a:rPr lang="de-DE" noProof="0" dirty="0"/>
              <a:t>…</a:t>
            </a:r>
            <a:r>
              <a:rPr lang="de-DE" b="1" noProof="0" dirty="0"/>
              <a:t>reserviert Speicher</a:t>
            </a:r>
            <a:r>
              <a:rPr lang="de-DE" noProof="0" dirty="0"/>
              <a:t> und belegt ein Element mit einem </a:t>
            </a:r>
            <a:r>
              <a:rPr lang="de-DE" b="1" noProof="0" dirty="0"/>
              <a:t>Wert</a:t>
            </a:r>
          </a:p>
          <a:p>
            <a:pPr marL="692150" lvl="1" indent="-342900"/>
            <a:r>
              <a:rPr lang="de-DE" dirty="0"/>
              <a:t>E</a:t>
            </a:r>
            <a:r>
              <a:rPr lang="de-DE" noProof="0" dirty="0" err="1"/>
              <a:t>ine</a:t>
            </a:r>
            <a:r>
              <a:rPr lang="de-DE" noProof="0" dirty="0"/>
              <a:t> </a:t>
            </a:r>
            <a:r>
              <a:rPr lang="de-DE" b="1" noProof="0" dirty="0" err="1"/>
              <a:t>Redefinition</a:t>
            </a:r>
            <a:r>
              <a:rPr lang="de-DE" b="1" noProof="0" dirty="0"/>
              <a:t> </a:t>
            </a:r>
            <a:r>
              <a:rPr lang="de-DE" noProof="0" dirty="0"/>
              <a:t>ist</a:t>
            </a:r>
            <a:r>
              <a:rPr lang="de-DE" b="1" noProof="0" dirty="0"/>
              <a:t> </a:t>
            </a:r>
            <a:r>
              <a:rPr lang="de-DE" noProof="0" dirty="0"/>
              <a:t>nicht möglich, eine neue </a:t>
            </a:r>
            <a:r>
              <a:rPr lang="de-DE" b="1" noProof="0" dirty="0"/>
              <a:t>Zuweisung</a:t>
            </a:r>
            <a:r>
              <a:rPr lang="de-DE" noProof="0" dirty="0"/>
              <a:t> hingegen schon.</a:t>
            </a:r>
          </a:p>
          <a:p>
            <a:pPr marL="692150" lvl="1" indent="-342900"/>
            <a:r>
              <a:rPr lang="de-DE" b="1" noProof="0" dirty="0"/>
              <a:t>Beispiele</a:t>
            </a:r>
            <a:r>
              <a:rPr lang="de-DE" noProof="0" dirty="0"/>
              <a:t>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::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dirty="0"/>
              <a:t>Achtung: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dirty="0"/>
              <a:t> ist immer eine Definition, auch ohne Gleichheitszeichen!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Initialisierung: </a:t>
            </a:r>
            <a:r>
              <a:rPr lang="de-DE" noProof="0" dirty="0"/>
              <a:t>Deklaration und Definition können </a:t>
            </a:r>
            <a:r>
              <a:rPr lang="de-DE" b="1" noProof="0" dirty="0"/>
              <a:t>gleichzeitig geschehen</a:t>
            </a:r>
          </a:p>
          <a:p>
            <a:pPr marL="692150" lvl="1" indent="-342900"/>
            <a:r>
              <a:rPr lang="de-DE" noProof="0" dirty="0"/>
              <a:t>Explizite Zuweisung ist vorzuziehen!</a:t>
            </a:r>
          </a:p>
          <a:p>
            <a:pPr marL="881063" lvl="2" indent="-342900"/>
            <a:r>
              <a:rPr lang="de-DE" noProof="0" dirty="0"/>
              <a:t>z.B.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/>
              <a:t> (Rest gleich wie bei Definition)</a:t>
            </a:r>
          </a:p>
          <a:p>
            <a:pPr marL="692150" lvl="1" indent="-342900"/>
            <a:r>
              <a:rPr lang="de-DE" noProof="0" dirty="0"/>
              <a:t>Trennung erlaubt es aber, </a:t>
            </a:r>
            <a:r>
              <a:rPr lang="de-DE" b="1" noProof="0" dirty="0"/>
              <a:t>zyklische Abhängigkeiten aufzubrechen</a:t>
            </a:r>
            <a:r>
              <a:rPr lang="de-DE" noProof="0" dirty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dirty="0" err="1"/>
              <a:t>Praktisches</a:t>
            </a:r>
            <a:r>
              <a:rPr lang="en-US" sz="1200" dirty="0"/>
              <a:t> </a:t>
            </a:r>
            <a:r>
              <a:rPr lang="en-US" sz="1200" dirty="0" err="1"/>
              <a:t>Beispiel</a:t>
            </a:r>
            <a:r>
              <a:rPr lang="en-US" sz="1200" dirty="0"/>
              <a:t>: </a:t>
            </a:r>
            <a:r>
              <a:rPr lang="en-US" sz="1200" dirty="0">
                <a:hlinkClick r:id="rId3"/>
              </a:rPr>
              <a:t>https://www.geeksforgeeks.org/difference-between-definition-and-declaration/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 err="1"/>
              <a:t>Definitionen</a:t>
            </a:r>
            <a:r>
              <a:rPr lang="en-US" sz="1200" dirty="0"/>
              <a:t>: </a:t>
            </a:r>
            <a:r>
              <a:rPr lang="en-US" sz="1200" dirty="0">
                <a:hlinkClick r:id="rId4"/>
              </a:rPr>
              <a:t>https://en.cppreference.com/w/cpp/language/definition</a:t>
            </a:r>
            <a:r>
              <a:rPr lang="en-US" sz="1200" dirty="0"/>
              <a:t> </a:t>
            </a:r>
            <a:r>
              <a:rPr lang="en-US" sz="1200" dirty="0">
                <a:hlinkClick r:id="rId5"/>
              </a:rPr>
              <a:t>https://en.cppreference.com/w/cpp/language/declarations</a:t>
            </a:r>
            <a:r>
              <a:rPr lang="en-US" sz="1200" dirty="0"/>
              <a:t> 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Inlining</a:t>
            </a:r>
            <a:r>
              <a:rPr lang="de-DE" altLang="de-DE" noProof="0" dirty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/>
              <a:t> zeigt </a:t>
            </a:r>
            <a:r>
              <a:rPr lang="de-DE" b="1" noProof="0" dirty="0"/>
              <a:t>Wunsch</a:t>
            </a:r>
            <a:r>
              <a:rPr lang="de-DE" noProof="0" dirty="0"/>
              <a:t> an, dass statt eines Methoden-/Funktionsaufrufs direkt der Code an jeder Aufrufstelle eingefügt werden soll.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dirty="0"/>
              <a:t> ist innerhalb einer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/>
              <a:t>-Definition redundant.</a:t>
            </a:r>
            <a:br>
              <a:rPr lang="de-DE" noProof="0" dirty="0"/>
            </a:b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Nur ein </a:t>
            </a:r>
            <a:r>
              <a:rPr lang="de-DE" b="1" noProof="0" dirty="0"/>
              <a:t>Hinweis</a:t>
            </a:r>
            <a:r>
              <a:rPr lang="de-DE" noProof="0" dirty="0"/>
              <a:t> an den Compiler – nicht "verpflichtend" und oft </a:t>
            </a:r>
            <a:r>
              <a:rPr lang="de-DE" b="1" noProof="0" dirty="0"/>
              <a:t>nicht notwendig</a:t>
            </a:r>
            <a:r>
              <a:rPr lang="de-DE" noProof="0" dirty="0"/>
              <a:t>, da der Compiler automatisch über Optimierungen entscheidet </a:t>
            </a:r>
            <a:br>
              <a:rPr lang="de-DE" noProof="0" dirty="0"/>
            </a:br>
            <a:r>
              <a:rPr lang="de-DE" noProof="0" dirty="0"/>
              <a:t>(Flags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/>
              <a:t>, …)</a:t>
            </a:r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https://en.wikipedia.org/wiki/Inline_function</a:t>
            </a:r>
            <a:r>
              <a:rPr lang="en-US" sz="1200"/>
              <a:t> </a:t>
            </a:r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/>
              <a:t>In C++ gibt es (mind.) drei Wege zur Implementierung </a:t>
            </a:r>
            <a:r>
              <a:rPr lang="de-DE" b="1" noProof="0" dirty="0"/>
              <a:t>"komplexer Datentypen"</a:t>
            </a:r>
            <a:r>
              <a:rPr lang="de-DE" noProof="0" dirty="0"/>
              <a:t>.</a:t>
            </a:r>
          </a:p>
          <a:p>
            <a:pPr marL="342900" indent="-342900"/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 dirty="0"/>
          </a:p>
          <a:p>
            <a:pPr marL="692150" lvl="1" indent="-342900"/>
            <a:r>
              <a:rPr lang="de-DE" dirty="0"/>
              <a:t>Standardmittel in C++</a:t>
            </a:r>
          </a:p>
          <a:p>
            <a:pPr marL="692150" lvl="1" indent="-342900"/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Geerbt von C</a:t>
            </a:r>
            <a:r>
              <a:rPr lang="de-DE" noProof="0" dirty="0"/>
              <a:t> (</a:t>
            </a:r>
            <a:r>
              <a:rPr lang="de-DE" noProof="0" dirty="0">
                <a:sym typeface="Wingdings" panose="05000000000000000000" pitchFamily="2" charset="2"/>
              </a:rPr>
              <a:t> µC-Teil), u.a. für  Binärkompatibilität </a:t>
            </a:r>
            <a:br>
              <a:rPr lang="de-DE" noProof="0" dirty="0">
                <a:sym typeface="Wingdings" panose="05000000000000000000" pitchFamily="2" charset="2"/>
              </a:rPr>
            </a:br>
            <a:r>
              <a:rPr lang="de-DE" noProof="0" dirty="0">
                <a:sym typeface="Wingdings" panose="05000000000000000000" pitchFamily="2" charset="2"/>
              </a:rPr>
              <a:t>(z.B. Datentypen in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dirty="0">
                <a:sym typeface="Wingdings" panose="05000000000000000000" pitchFamily="2" charset="2"/>
              </a:rPr>
              <a:t>)</a:t>
            </a:r>
          </a:p>
          <a:p>
            <a:pPr marL="692150" lvl="1" indent="-342900"/>
            <a:r>
              <a:rPr lang="de-DE" noProof="0" dirty="0"/>
              <a:t>In C++: </a:t>
            </a:r>
            <a:r>
              <a:rPr lang="de-DE" b="1" noProof="0" dirty="0"/>
              <a:t>Konstruktor</a:t>
            </a:r>
            <a:r>
              <a:rPr lang="de-DE" noProof="0" dirty="0"/>
              <a:t>, </a:t>
            </a:r>
            <a:r>
              <a:rPr lang="de-DE" b="1" noProof="0" dirty="0"/>
              <a:t>Methoden</a:t>
            </a:r>
            <a:r>
              <a:rPr lang="de-DE" dirty="0"/>
              <a:t>, </a:t>
            </a:r>
            <a:r>
              <a:rPr lang="de-DE" b="1" noProof="0" dirty="0"/>
              <a:t>Vererbung </a:t>
            </a:r>
            <a:r>
              <a:rPr lang="de-DE" noProof="0" dirty="0"/>
              <a:t>möglich</a:t>
            </a:r>
          </a:p>
          <a:p>
            <a:pPr marL="692150" lvl="1" indent="-342900"/>
            <a:r>
              <a:rPr lang="de-DE" noProof="0" dirty="0"/>
              <a:t>Unterschied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: standardmäßig sind alle Member </a:t>
            </a:r>
            <a:br>
              <a:rPr lang="de-DE" noProof="0" dirty="0"/>
            </a:b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dirty="0"/>
              <a:t> [eher exotisch]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Spezialdatentyp</a:t>
            </a:r>
            <a:r>
              <a:rPr lang="de-DE" noProof="0" dirty="0"/>
              <a:t>, zur Speicherung "alternativer" Member</a:t>
            </a:r>
          </a:p>
          <a:p>
            <a:pPr marL="692150" lvl="1" indent="-342900"/>
            <a:r>
              <a:rPr lang="de-DE" noProof="0" dirty="0"/>
              <a:t>Alle Felder belegen den selben Speicher</a:t>
            </a:r>
          </a:p>
          <a:p>
            <a:pPr marL="692150" lvl="1" indent="-342900"/>
            <a:r>
              <a:rPr lang="de-DE" noProof="0" dirty="0"/>
              <a:t>Höhere </a:t>
            </a:r>
            <a:r>
              <a:rPr lang="de-DE" b="1" noProof="0" dirty="0"/>
              <a:t>Effizienz</a:t>
            </a:r>
            <a:r>
              <a:rPr lang="de-DE" noProof="0" dirty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5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en-US" altLang="de-DE" sz="1200" dirty="0" err="1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bool </a:t>
            </a:r>
            <a:r>
              <a:rPr lang="en-US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int 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result1;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3;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true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https://blogs.mentor.com/colinwalls/blog/2014/06/02/struct-vs-class-in-c/</a:t>
            </a:r>
            <a:r>
              <a:rPr lang="en-US" sz="1200"/>
              <a:t> </a:t>
            </a:r>
          </a:p>
          <a:p>
            <a:pPr algn="l"/>
            <a:r>
              <a:rPr lang="en-US" sz="1200">
                <a:hlinkClick r:id="rId4"/>
              </a:rPr>
              <a:t>http://en.cppreference.com/w/cpp/language/union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ist 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br>
              <a:rPr lang="de-DE" altLang="de-DE" sz="1800" b="0"/>
            </a:br>
            <a:r>
              <a:rPr lang="de-DE" altLang="de-DE" sz="1800" b="0"/>
              <a:t>Welche </a:t>
            </a:r>
            <a:r>
              <a:rPr lang="de-DE" altLang="de-DE" sz="1800"/>
              <a:t>Konsequenzen zieht eine Änderung </a:t>
            </a:r>
            <a:r>
              <a:rPr lang="de-DE" altLang="de-DE" sz="1800" b="0"/>
              <a:t>an 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/>
              <a:t>-Methoden (im Header) </a:t>
            </a:r>
            <a:r>
              <a:rPr lang="de-DE" altLang="de-DE" sz="1800"/>
              <a:t>nach sich</a:t>
            </a:r>
            <a:r>
              <a:rPr lang="de-DE" altLang="de-DE" sz="1800" b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sollte man eigentlich </a:t>
            </a:r>
            <a:r>
              <a:rPr lang="de-DE" altLang="de-DE" sz="1800"/>
              <a:t>dokumentieren</a:t>
            </a:r>
            <a:r>
              <a:rPr lang="de-DE" altLang="de-DE" sz="1800" b="0"/>
              <a:t>:</a:t>
            </a:r>
            <a:br>
              <a:rPr lang="de-DE" altLang="de-DE" sz="1800" b="0"/>
            </a:br>
            <a:r>
              <a:rPr lang="de-DE" altLang="de-DE" sz="1800" b="0"/>
              <a:t>Im Header oder in der Implementierungsdatei?</a:t>
            </a:r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0A7715D0-96BF-4629-930E-A8A2A2C0F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4" y="1436687"/>
            <a:ext cx="9144000" cy="4389651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6593713" y="2011531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4"/>
              </a:rPr>
              <a:t>http://www.tiobe.com/tiobe_index?page=index</a:t>
            </a:r>
            <a:r>
              <a:rPr lang="de-DE" altLang="de-DE" sz="1000" dirty="0"/>
              <a:t> 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4427984" y="1988840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F7A25B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511123" y="1830200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162502"/>
              </p:ext>
            </p:extLst>
          </p:nvPr>
        </p:nvGraphicFramePr>
        <p:xfrm>
          <a:off x="179512" y="5173875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Aug</a:t>
                      </a:r>
                      <a:r>
                        <a:rPr lang="en-US" sz="1300" dirty="0"/>
                        <a:t> 2019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Aug 2018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Python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/>
              <a:t> entspricht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/>
              <a:t>Zwei Formen </a:t>
            </a:r>
            <a:r>
              <a:rPr lang="de-DE" noProof="0"/>
              <a:t>werden vom </a:t>
            </a:r>
            <a:r>
              <a:rPr lang="de-DE" b="1" noProof="0"/>
              <a:t>Linker </a:t>
            </a:r>
            <a:r>
              <a:rPr lang="de-DE" noProof="0"/>
              <a:t>erkannt: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/>
              <a:t>parameterlos (</a:t>
            </a:r>
            <a:r>
              <a:rPr lang="de-DE" altLang="de-DE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/>
              <a:t> enthält Pfad zum Programm)</a:t>
            </a:r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unsigned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Building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C++-Datentypen können </a:t>
            </a:r>
            <a:r>
              <a:rPr lang="de-DE" b="1">
                <a:solidFill>
                  <a:schemeClr val="bg1"/>
                </a:solidFill>
              </a:rPr>
              <a:t>vorzeichenlos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>
                <a:solidFill>
                  <a:schemeClr val="bg1"/>
                </a:solidFill>
              </a:rPr>
              <a:t>) </a:t>
            </a:r>
            <a:r>
              <a:rPr lang="de-DE">
                <a:solidFill>
                  <a:schemeClr val="bg1"/>
                </a:solidFill>
              </a:rPr>
              <a:t>sein</a:t>
            </a:r>
            <a:r>
              <a:rPr lang="de-DE" b="1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Die Deklarationsreihenfolge ist wichtig</a:t>
            </a:r>
            <a:r>
              <a:rPr lang="de-DE" noProof="0" dirty="0"/>
              <a:t>!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/>
              <a:t>Der C++-Compiler </a:t>
            </a:r>
            <a:r>
              <a:rPr lang="de-DE" noProof="0"/>
              <a:t>analysiert jede </a:t>
            </a:r>
            <a:r>
              <a:rPr lang="de-DE" noProof="0" dirty="0"/>
              <a:t>Datei von </a:t>
            </a:r>
            <a:r>
              <a:rPr lang="de-DE" b="1" noProof="0" dirty="0"/>
              <a:t>vorne </a:t>
            </a:r>
            <a:r>
              <a:rPr lang="de-DE" b="1" noProof="0"/>
              <a:t>nach hinten</a:t>
            </a:r>
            <a:r>
              <a:rPr lang="de-DE"/>
              <a:t> – einfach, aber effizient.</a:t>
            </a: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/>
              <a:t>Abhilfe</a:t>
            </a:r>
            <a:r>
              <a:rPr lang="de-DE" noProof="0" dirty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Declaration of myFunction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Definition of 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Weitere Konzepte in C++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Eine </a:t>
            </a:r>
            <a:r>
              <a:rPr lang="de-DE" noProof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sind </a:t>
            </a:r>
            <a:r>
              <a:rPr lang="de-DE" b="1" noProof="0"/>
              <a:t>Klassen mit </a:t>
            </a:r>
            <a:r>
              <a:rPr lang="de-DE" b="1" noProof="0" dirty="0"/>
              <a:t>einer beschränkten Anzahl von Instanzen</a:t>
            </a:r>
            <a:endParaRPr lang="de-DE" noProof="0" dirty="0"/>
          </a:p>
          <a:p>
            <a:r>
              <a:rPr lang="de-DE" noProof="0" dirty="0" err="1"/>
              <a:t>Enum</a:t>
            </a:r>
            <a:r>
              <a:rPr lang="de-DE" noProof="0" dirty="0"/>
              <a:t>-Konstanten können </a:t>
            </a:r>
            <a:r>
              <a:rPr lang="de-DE" b="1" noProof="0" dirty="0"/>
              <a:t>ganzzahlige Werte zugewiesen werden </a:t>
            </a:r>
            <a:r>
              <a:rPr lang="de-DE" noProof="0" dirty="0"/>
              <a:t>(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/>
              <a:t>)</a:t>
            </a:r>
          </a:p>
          <a:p>
            <a:r>
              <a:rPr lang="de-DE" noProof="0" dirty="0"/>
              <a:t>Es existieren auch </a:t>
            </a:r>
            <a:r>
              <a:rPr lang="de-DE" b="1" noProof="0" dirty="0"/>
              <a:t>anonyme </a:t>
            </a:r>
            <a:r>
              <a:rPr lang="de-DE" b="1" noProof="0" dirty="0" err="1"/>
              <a:t>Enumerationen</a:t>
            </a:r>
            <a:endParaRPr lang="de-DE" b="1" noProof="0" dirty="0"/>
          </a:p>
          <a:p>
            <a:pPr lvl="1"/>
            <a:r>
              <a:rPr lang="de-DE" noProof="0" dirty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/>
              <a:t> (führt Variable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/>
              <a:t> </a:t>
            </a:r>
            <a:r>
              <a:rPr lang="de-DE" noProof="0"/>
              <a:t>ein)</a:t>
            </a:r>
          </a:p>
          <a:p>
            <a:pPr lvl="1"/>
            <a:endParaRPr lang="de-DE" noProof="0" dirty="0"/>
          </a:p>
          <a:p>
            <a:r>
              <a:rPr lang="de-DE" b="1" noProof="0"/>
              <a:t>Java</a:t>
            </a:r>
            <a:r>
              <a:rPr lang="de-DE" b="1" noProof="0" dirty="0"/>
              <a:t>: </a:t>
            </a:r>
            <a:r>
              <a:rPr lang="de-DE" noProof="0" dirty="0" err="1"/>
              <a:t>Enumerationen</a:t>
            </a:r>
            <a:r>
              <a:rPr lang="de-DE" noProof="0" dirty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</a:t>
            </a:r>
            <a:b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http://en.cppreference.com/w/cpp/language/enum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Switch-Case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Als Bedingung von </a:t>
            </a:r>
            <a:r>
              <a:rPr lang="de-DE" noProof="0" dirty="0" err="1"/>
              <a:t>switch-case</a:t>
            </a:r>
            <a:r>
              <a:rPr lang="de-DE" noProof="0" dirty="0"/>
              <a:t> sind in C++ nur ganzzahlige </a:t>
            </a:r>
            <a:r>
              <a:rPr lang="de-DE" noProof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/>
              <a:t>, …) und </a:t>
            </a:r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möglich (+ Referenzen </a:t>
            </a:r>
            <a:r>
              <a:rPr lang="de-DE" noProof="0" dirty="0"/>
              <a:t>darauf).</a:t>
            </a:r>
          </a:p>
          <a:p>
            <a:r>
              <a:rPr lang="de-DE" b="1" noProof="0" dirty="0"/>
              <a:t>Falldefinition </a:t>
            </a:r>
            <a:r>
              <a:rPr lang="de-DE" noProof="0" dirty="0"/>
              <a:t>mittels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/>
              <a:t>-Label (z.B.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) </a:t>
            </a:r>
          </a:p>
          <a:p>
            <a:r>
              <a:rPr lang="de-DE" noProof="0" dirty="0"/>
              <a:t>Jeder </a:t>
            </a:r>
            <a:r>
              <a:rPr lang="de-DE" b="1" noProof="0" dirty="0"/>
              <a:t>Fall </a:t>
            </a:r>
            <a:r>
              <a:rPr lang="de-DE" noProof="0" dirty="0"/>
              <a:t>sollte beendet werden mittels 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/>
              <a:t> (sonst </a:t>
            </a:r>
            <a:r>
              <a:rPr lang="de-DE" b="1" noProof="0" dirty="0"/>
              <a:t>"fall </a:t>
            </a:r>
            <a:r>
              <a:rPr lang="de-DE" b="1" noProof="0" dirty="0" err="1"/>
              <a:t>through</a:t>
            </a:r>
            <a:r>
              <a:rPr lang="de-DE" b="1" noProof="0" dirty="0"/>
              <a:t>"</a:t>
            </a:r>
            <a:r>
              <a:rPr lang="de-DE" noProof="0" dirty="0"/>
              <a:t>)</a:t>
            </a:r>
          </a:p>
          <a:p>
            <a:r>
              <a:rPr lang="de-DE" noProof="0" dirty="0"/>
              <a:t>Falls kein Fall zutrifft, </a:t>
            </a:r>
            <a:r>
              <a:rPr lang="de-DE" i="1" noProof="0" dirty="0"/>
              <a:t>kann</a:t>
            </a:r>
            <a:r>
              <a:rPr lang="de-DE" noProof="0" dirty="0"/>
              <a:t> man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 als Standardfall nutzen.</a:t>
            </a:r>
          </a:p>
          <a:p>
            <a:r>
              <a:rPr lang="de-DE" b="1" noProof="0"/>
              <a:t>Java</a:t>
            </a:r>
            <a:r>
              <a:rPr lang="de-DE" b="1" noProof="0" dirty="0"/>
              <a:t>:</a:t>
            </a:r>
            <a:r>
              <a:rPr lang="de-DE" noProof="0" dirty="0"/>
              <a:t> Seit </a:t>
            </a:r>
            <a:r>
              <a:rPr lang="de-DE" noProof="0"/>
              <a:t>1.7 auch </a:t>
            </a:r>
            <a:r>
              <a:rPr lang="de-DE" noProof="0" dirty="0"/>
              <a:t>Strings möglich.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Namenskonflikte vermeiden mit </a:t>
            </a:r>
            <a:r>
              <a:rPr lang="de-DE" noProof="0" dirty="0" err="1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Java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import</a:t>
            </a:r>
            <a:r>
              <a:rPr lang="de-DE" noProof="0" dirty="0"/>
              <a:t> und </a:t>
            </a:r>
            <a:r>
              <a:rPr lang="de-DE" noProof="0" dirty="0" err="1"/>
              <a:t>import</a:t>
            </a:r>
            <a:r>
              <a:rPr lang="de-DE" noProof="0" dirty="0"/>
              <a:t> </a:t>
            </a:r>
            <a:r>
              <a:rPr lang="de-DE" noProof="0" dirty="0" err="1"/>
              <a:t>static</a:t>
            </a:r>
            <a:r>
              <a:rPr lang="de-DE" noProof="0" dirty="0"/>
              <a:t> in Java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[leer]</a:t>
            </a:r>
          </a:p>
          <a:p>
            <a:r>
              <a:rPr lang="de-DE" b="1" noProof="0" dirty="0"/>
              <a:t>C++</a:t>
            </a:r>
            <a:r>
              <a:rPr lang="de-DE" noProof="0" dirty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using</a:t>
            </a:r>
            <a:r>
              <a:rPr lang="de-DE" noProof="0" dirty="0"/>
              <a:t>-Direktive zum Importieren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</a:t>
            </a:r>
            <a:r>
              <a:rPr lang="de-DE" noProof="0" dirty="0" err="1"/>
              <a:t>namespace</a:t>
            </a:r>
            <a:r>
              <a:rPr lang="de-DE" noProof="0" dirty="0"/>
              <a:t>{}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::</a:t>
            </a:r>
            <a:r>
              <a:rPr lang="de-DE" noProof="0" dirty="0" err="1"/>
              <a:t>sum</a:t>
            </a:r>
            <a:r>
              <a:rPr lang="de-DE" noProof="0" dirty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  { return a+b; }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 // ERROR&lt;-conflict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/>
              <a:t>Member: Oberbegriff für Attribute und Methoden</a:t>
            </a:r>
            <a:endParaRPr lang="de-DE" b="1" noProof="0"/>
          </a:p>
          <a:p>
            <a:pPr>
              <a:tabLst>
                <a:tab pos="2065338" algn="l"/>
              </a:tabLst>
            </a:pPr>
            <a:r>
              <a:rPr lang="de-DE" noProof="0"/>
              <a:t>Gültigkeit: </a:t>
            </a:r>
            <a:r>
              <a:rPr lang="de-DE" b="1" noProof="0"/>
              <a:t>je Bereich</a:t>
            </a:r>
            <a:r>
              <a:rPr lang="de-DE" noProof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/>
              <a:t>Nur </a:t>
            </a:r>
            <a:r>
              <a:rPr lang="de-DE" b="1" noProof="0" dirty="0"/>
              <a:t>innerhalb </a:t>
            </a:r>
            <a:r>
              <a:rPr lang="de-DE" b="1" noProof="0"/>
              <a:t>einer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/>
              <a:t>-Definition für Members möglich</a:t>
            </a:r>
            <a:endParaRPr lang="de-DE" b="1" noProof="0" dirty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sind </a:t>
            </a:r>
            <a:r>
              <a:rPr lang="de-DE" noProof="0" dirty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/>
              <a:t>alle </a:t>
            </a:r>
            <a:r>
              <a:rPr lang="de-DE" noProof="0"/>
              <a:t>folgende Members </a:t>
            </a:r>
            <a:r>
              <a:rPr lang="de-DE" noProof="0" dirty="0"/>
              <a:t>sind nur in </a:t>
            </a:r>
            <a:r>
              <a:rPr lang="de-DE" noProof="0"/>
              <a:t>dieser und Unterklassen </a:t>
            </a:r>
            <a:r>
              <a:rPr lang="de-DE" noProof="0" dirty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</a:t>
            </a:r>
            <a:r>
              <a:rPr lang="de-DE" noProof="0" dirty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/>
              <a:t> 	erlaubt </a:t>
            </a:r>
            <a:r>
              <a:rPr lang="de-DE" noProof="0" dirty="0"/>
              <a:t>Funktion/Methode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/>
              <a:t> </a:t>
            </a:r>
            <a:r>
              <a:rPr lang="de-DE" noProof="0"/>
              <a:t>Members </a:t>
            </a:r>
            <a:r>
              <a:rPr lang="de-DE" noProof="0" dirty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/>
          </a:p>
          <a:p>
            <a:pPr>
              <a:tabLst>
                <a:tab pos="2065338" algn="l"/>
              </a:tabLst>
            </a:pPr>
            <a:r>
              <a:rPr lang="de-DE" b="1" noProof="0" dirty="0"/>
              <a:t>Anders als in Java</a:t>
            </a:r>
            <a:r>
              <a:rPr lang="de-DE" noProof="0" dirty="0"/>
              <a:t>: keine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/>
              <a:t>/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/>
              <a:t>via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-Operator oder </a:t>
            </a:r>
            <a:r>
              <a:rPr lang="de-DE" altLang="de-DE" noProof="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/>
              <a:t>können alle Funktionen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/>
              <a:t>-Methoden </a:t>
            </a:r>
            <a:r>
              <a:rPr lang="de-DE" noProof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/>
              <a:t>Beispiel: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onsolas" panose="020B0609020204030204" pitchFamily="49" charset="0"/>
              </a:rPr>
              <a:t>Das Schlüsselwort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pPr lvl="1"/>
            <a:r>
              <a:rPr lang="en-US" dirty="0" err="1"/>
              <a:t>Markiert</a:t>
            </a:r>
            <a:r>
              <a:rPr lang="en-US" dirty="0"/>
              <a:t> </a:t>
            </a:r>
            <a:r>
              <a:rPr lang="en-US" b="1" dirty="0" err="1"/>
              <a:t>Zugehörigkeit</a:t>
            </a:r>
            <a:r>
              <a:rPr lang="en-US" b="1" dirty="0"/>
              <a:t> </a:t>
            </a:r>
            <a:r>
              <a:rPr lang="en-US" b="1" dirty="0" err="1"/>
              <a:t>zur</a:t>
            </a:r>
            <a:r>
              <a:rPr lang="en-US" b="1" dirty="0"/>
              <a:t> </a:t>
            </a:r>
            <a:r>
              <a:rPr lang="en-US" b="1" dirty="0" err="1"/>
              <a:t>Klasse</a:t>
            </a:r>
            <a:r>
              <a:rPr lang="en-US" dirty="0"/>
              <a:t>,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Instanz</a:t>
            </a:r>
            <a:endParaRPr lang="en-US" dirty="0"/>
          </a:p>
          <a:p>
            <a:pPr lvl="2"/>
            <a:r>
              <a:rPr lang="en-US" dirty="0" err="1"/>
              <a:t>z.B</a:t>
            </a:r>
            <a:r>
              <a:rPr lang="en-US" dirty="0"/>
              <a:t>.: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instanceCount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0; // incremented in constructor</a:t>
            </a:r>
          </a:p>
          <a:p>
            <a:pPr lvl="1"/>
            <a:r>
              <a:rPr lang="en-US" dirty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dirty="0" err="1">
                <a:latin typeface="+mj-lt"/>
                <a:cs typeface="Consolas" panose="020B0609020204030204" pitchFamily="49" charset="0"/>
              </a:rPr>
              <a:t>Konstanten</a:t>
            </a:r>
            <a:endParaRPr lang="en-US" b="1" dirty="0">
              <a:latin typeface="+mj-lt"/>
              <a:cs typeface="Consolas" panose="020B0609020204030204" pitchFamily="49" charset="0"/>
            </a:endParaRPr>
          </a:p>
          <a:p>
            <a:pPr lvl="2"/>
            <a:r>
              <a:rPr lang="en-US" dirty="0" err="1">
                <a:latin typeface="+mj-lt"/>
                <a:cs typeface="Consolas" panose="020B0609020204030204" pitchFamily="49" charset="0"/>
              </a:rPr>
              <a:t>z.B</a:t>
            </a:r>
            <a:r>
              <a:rPr lang="en-US" dirty="0">
                <a:latin typeface="+mj-lt"/>
                <a:cs typeface="Consolas" panose="020B0609020204030204" pitchFamily="49" charset="0"/>
              </a:rPr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C/C++: 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Zugehörigkeitsmodifikator</a:t>
            </a:r>
            <a:r>
              <a:rPr lang="en-US" b="1" dirty="0"/>
              <a:t> und </a:t>
            </a:r>
            <a:r>
              <a:rPr lang="en-US" b="1" dirty="0" err="1"/>
              <a:t>für</a:t>
            </a:r>
            <a:r>
              <a:rPr lang="en-US" b="1" dirty="0"/>
              <a:t> </a:t>
            </a:r>
            <a:r>
              <a:rPr lang="en-US" b="1" dirty="0" err="1"/>
              <a:t>Konstanten</a:t>
            </a:r>
            <a:r>
              <a:rPr lang="en-US" b="1" dirty="0"/>
              <a:t>:</a:t>
            </a:r>
            <a:endParaRPr lang="en-US" dirty="0"/>
          </a:p>
          <a:p>
            <a:pPr lvl="2"/>
            <a:r>
              <a:rPr lang="en-US" dirty="0" err="1"/>
              <a:t>Verwendung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Java</a:t>
            </a:r>
          </a:p>
          <a:p>
            <a:pPr lvl="2"/>
            <a:r>
              <a:rPr lang="en-US" dirty="0" err="1"/>
              <a:t>Kombination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/>
              <a:t>-Modifier (s.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dirty="0"/>
              <a:t> (in class-Definition)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dirty="0"/>
              <a:t> (</a:t>
            </a:r>
            <a:r>
              <a:rPr lang="en-US" dirty="0" err="1"/>
              <a:t>außerhalb</a:t>
            </a:r>
            <a:r>
              <a:rPr lang="en-US" dirty="0"/>
              <a:t>, </a:t>
            </a:r>
            <a:r>
              <a:rPr lang="en-US" b="1" dirty="0" err="1"/>
              <a:t>ohne</a:t>
            </a:r>
            <a:r>
              <a:rPr lang="en-US" dirty="0"/>
              <a:t> static!; One Definition Rule </a:t>
            </a:r>
            <a:r>
              <a:rPr lang="en-US" dirty="0" err="1"/>
              <a:t>beachten</a:t>
            </a:r>
            <a:r>
              <a:rPr lang="en-US" dirty="0"/>
              <a:t>)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Sichtbarkeitsmodifikator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Vor</a:t>
            </a:r>
            <a:r>
              <a:rPr lang="en-US" dirty="0"/>
              <a:t> </a:t>
            </a:r>
            <a:r>
              <a:rPr lang="en-US" dirty="0" err="1"/>
              <a:t>allem</a:t>
            </a:r>
            <a:r>
              <a:rPr lang="en-US" dirty="0"/>
              <a:t> in C (</a:t>
            </a:r>
            <a:r>
              <a:rPr lang="en-US" dirty="0" err="1"/>
              <a:t>s.a.</a:t>
            </a:r>
            <a:r>
              <a:rPr lang="en-US" dirty="0"/>
              <a:t>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innerhalb</a:t>
            </a:r>
            <a:r>
              <a:rPr lang="en-US" dirty="0"/>
              <a:t> der </a:t>
            </a:r>
            <a:r>
              <a:rPr lang="en-US" dirty="0" err="1"/>
              <a:t>Implementierungsdatei</a:t>
            </a:r>
            <a:r>
              <a:rPr lang="en-US" dirty="0"/>
              <a:t> </a:t>
            </a:r>
            <a:r>
              <a:rPr lang="en-US" dirty="0" err="1"/>
              <a:t>sichtbar</a:t>
            </a:r>
            <a:r>
              <a:rPr lang="en-US" dirty="0"/>
              <a:t>; </a:t>
            </a:r>
            <a:r>
              <a:rPr lang="en-US" dirty="0" err="1"/>
              <a:t>ansonsten</a:t>
            </a:r>
            <a:r>
              <a:rPr lang="en-US" dirty="0"/>
              <a:t>: </a:t>
            </a:r>
            <a:r>
              <a:rPr lang="en-US" dirty="0" err="1"/>
              <a:t>globale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http://en.cppreference.com/w/cpp/keyword/static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Strings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 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 err="1"/>
              <a:t>java.lang.String</a:t>
            </a:r>
            <a:r>
              <a:rPr lang="de-DE" noProof="0" dirty="0" err="1"/>
              <a:t>s</a:t>
            </a:r>
            <a:r>
              <a:rPr lang="de-DE" noProof="0" dirty="0"/>
              <a:t> </a:t>
            </a:r>
          </a:p>
          <a:p>
            <a:pPr marL="463550" indent="-285750"/>
            <a:r>
              <a:rPr lang="de-DE" noProof="0" dirty="0"/>
              <a:t>Beispiel: 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/>
              <a:t>C-Strings =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/>
              <a:t>-Arrays </a:t>
            </a:r>
          </a:p>
          <a:p>
            <a:pPr marL="463550" indent="-285750"/>
            <a:r>
              <a:rPr lang="de-DE" noProof="0" dirty="0"/>
              <a:t>Beispiele: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World."; // A C-style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myString2("Hello World."); // explicit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myString3 = "Hello World";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Ganzzahlliterale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Neben </a:t>
            </a:r>
            <a:r>
              <a:rPr lang="en-US" b="1"/>
              <a:t>rein dezimalen Ganzzahl</a:t>
            </a:r>
            <a:r>
              <a:rPr lang="de-DE" b="1"/>
              <a:t>literalen </a:t>
            </a:r>
            <a:r>
              <a:rPr lang="de-DE"/>
              <a:t>(z.B. in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int x = 125</a:t>
            </a:r>
            <a:r>
              <a:rPr lang="de-DE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/>
              <a:t>Suffixe</a:t>
            </a:r>
          </a:p>
          <a:p>
            <a:pPr lvl="1"/>
            <a:r>
              <a:rPr lang="de-DE" b="1"/>
              <a:t>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vorzeichenlos</a:t>
            </a:r>
            <a:r>
              <a:rPr lang="de-DE"/>
              <a:t> interpretiert wird (z.B. 255u)</a:t>
            </a:r>
          </a:p>
          <a:p>
            <a:pPr lvl="1"/>
            <a:r>
              <a:rPr lang="de-DE" b="1"/>
              <a:t>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br>
              <a:rPr lang="de-DE"/>
            </a:br>
            <a:r>
              <a:rPr lang="de-DE"/>
              <a:t>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/>
              <a:t>.</a:t>
            </a:r>
          </a:p>
          <a:p>
            <a:pPr marL="0" indent="0">
              <a:buNone/>
            </a:pPr>
            <a:r>
              <a:rPr lang="de-DE" b="1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/>
              <a:t>)</a:t>
            </a:r>
          </a:p>
          <a:p>
            <a:pPr lvl="1"/>
            <a:r>
              <a:rPr lang="de-DE"/>
              <a:t>Kombinationen beider Suffixe sind möglich.</a:t>
            </a:r>
          </a:p>
          <a:p>
            <a:pPr marL="0" indent="0">
              <a:buNone/>
            </a:pPr>
            <a:r>
              <a:rPr lang="de-DE" b="1"/>
              <a:t>Präfixe</a:t>
            </a:r>
            <a:endParaRPr lang="de-DE"/>
          </a:p>
          <a:p>
            <a:pPr lvl="1"/>
            <a:r>
              <a:rPr lang="de-DE" b="1"/>
              <a:t>Oktaldarstellung</a:t>
            </a:r>
            <a:r>
              <a:rPr lang="de-DE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möglich.</a:t>
            </a:r>
          </a:p>
          <a:p>
            <a:pPr lvl="1"/>
            <a:r>
              <a:rPr lang="de-DE" b="1"/>
              <a:t>(Seit C++14) Binärdarstellung</a:t>
            </a:r>
            <a:r>
              <a:rPr lang="de-DE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/>
              <a:t> bewirkt Interpretation als Binärliteral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/>
              <a:t>) 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möglich.</a:t>
            </a:r>
          </a:p>
          <a:p>
            <a:pPr marL="0" indent="0">
              <a:buNone/>
            </a:pPr>
            <a:r>
              <a:rPr lang="de-DE"/>
              <a:t>Seit C++11 kann man übrigens </a:t>
            </a:r>
            <a:r>
              <a:rPr lang="de-DE" b="1"/>
              <a:t>eigene Literaltypen</a:t>
            </a:r>
            <a:r>
              <a:rPr lang="de-DE"/>
              <a:t> definieren ("user literals").</a:t>
            </a:r>
            <a:endParaRPr lang="en-US" b="1"/>
          </a:p>
          <a:p>
            <a:pPr marL="0" indent="0">
              <a:buNone/>
            </a:pPr>
            <a:r>
              <a:rPr lang="en-US"/>
              <a:t>Die Suffixe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u, U, l, L, ll, LL</a:t>
            </a:r>
            <a:r>
              <a:rPr lang="en-US"/>
              <a:t> und die Pr</a:t>
            </a:r>
            <a:r>
              <a:rPr lang="de-DE"/>
              <a:t>äfixe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/>
              <a:t> </a:t>
            </a:r>
            <a:r>
              <a:rPr lang="en-US"/>
              <a:t>funktionieren auch in C.</a:t>
            </a:r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https://en.cppreference.com/w/cpp/language/user_literal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/>
              <a:t>Grundlagen</a:t>
            </a:r>
          </a:p>
          <a:p>
            <a:pPr lvl="1"/>
            <a:r>
              <a:rPr lang="de-DE" noProof="0"/>
              <a:t>Projektstruktur</a:t>
            </a:r>
            <a:r>
              <a:rPr lang="de-DE" noProof="0" dirty="0"/>
              <a:t>, Kompiliervorgang, allgemeine Konzepte</a:t>
            </a:r>
          </a:p>
          <a:p>
            <a:r>
              <a:rPr lang="de-DE" b="1" noProof="0"/>
              <a:t>Speicherverwaltung</a:t>
            </a:r>
          </a:p>
          <a:p>
            <a:pPr lvl="1"/>
            <a:r>
              <a:rPr lang="de-DE" noProof="0"/>
              <a:t>Speicherbereiche </a:t>
            </a:r>
            <a:r>
              <a:rPr lang="de-DE" noProof="0" dirty="0"/>
              <a:t>in C++, Vergleich </a:t>
            </a:r>
            <a:r>
              <a:rPr lang="de-DE" noProof="0"/>
              <a:t>zu Java</a:t>
            </a:r>
          </a:p>
          <a:p>
            <a:pPr lvl="1"/>
            <a:r>
              <a:rPr lang="de-DE" noProof="0"/>
              <a:t>Typische Fallstricke </a:t>
            </a:r>
            <a:r>
              <a:rPr lang="de-DE"/>
              <a:t>– </a:t>
            </a:r>
            <a:r>
              <a:rPr lang="de-DE" noProof="0"/>
              <a:t>davon gibt </a:t>
            </a:r>
            <a:r>
              <a:rPr lang="de-DE" noProof="0" dirty="0"/>
              <a:t>es </a:t>
            </a:r>
            <a:r>
              <a:rPr lang="de-DE" noProof="0"/>
              <a:t>reichlich!</a:t>
            </a:r>
            <a:endParaRPr lang="de-DE" noProof="0" dirty="0"/>
          </a:p>
          <a:p>
            <a:r>
              <a:rPr lang="de-DE" b="1" noProof="0"/>
              <a:t>Objektorientierung</a:t>
            </a:r>
          </a:p>
          <a:p>
            <a:pPr lvl="1"/>
            <a:r>
              <a:rPr lang="de-DE" noProof="0"/>
              <a:t>Besonderheiten </a:t>
            </a:r>
            <a:r>
              <a:rPr lang="de-DE" noProof="0" dirty="0"/>
              <a:t>von C++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/>
              <a:t>Templates: vergleichbar mit Generics in Java</a:t>
            </a:r>
          </a:p>
          <a:p>
            <a:pPr lvl="1"/>
            <a:r>
              <a:rPr lang="de-DE"/>
              <a:t>Funktionszeiger: in C von Anfang an, in Java erst seit 1.8!</a:t>
            </a:r>
          </a:p>
          <a:p>
            <a:r>
              <a:rPr lang="de-DE" b="1"/>
              <a:t>Einführung in (Embedded) C</a:t>
            </a:r>
            <a:endParaRPr lang="de-DE" b="1" noProof="0"/>
          </a:p>
          <a:p>
            <a:pPr lvl="1"/>
            <a:r>
              <a:rPr lang="de-DE" noProof="0"/>
              <a:t>Besonderheiten einer Hardwareplattform</a:t>
            </a:r>
          </a:p>
          <a:p>
            <a:r>
              <a:rPr lang="de-DE" b="1"/>
              <a:t>Gastvortrag und Evaluation</a:t>
            </a:r>
          </a:p>
          <a:p>
            <a:pPr lvl="1"/>
            <a:r>
              <a:rPr lang="de-DE"/>
              <a:t>Praktischer Einsatz von Microcontrollern</a:t>
            </a:r>
          </a:p>
          <a:p>
            <a:r>
              <a:rPr lang="de-DE" b="1"/>
              <a:t>Freies Arbeiten</a:t>
            </a:r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Tage 1 &amp; 2</a:t>
            </a:r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3</a:t>
            </a:r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4</a:t>
            </a:r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5</a:t>
            </a:r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6</a:t>
            </a:r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ISO-genormte</a:t>
            </a:r>
            <a:r>
              <a:rPr lang="de-DE" noProof="0" dirty="0"/>
              <a:t>, stetig wachsende Standardbibliothek</a:t>
            </a:r>
            <a:br>
              <a:rPr lang="de-DE" noProof="0" dirty="0"/>
            </a:br>
            <a:endParaRPr lang="de-DE" noProof="0" dirty="0"/>
          </a:p>
          <a:p>
            <a:r>
              <a:rPr lang="de-DE" noProof="0" dirty="0"/>
              <a:t>Alle </a:t>
            </a:r>
            <a:r>
              <a:rPr lang="de-DE" noProof="0"/>
              <a:t>Komponenten liegen in </a:t>
            </a:r>
            <a:r>
              <a:rPr lang="de-DE" b="1" noProof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b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/>
              <a:t>Komponenten:</a:t>
            </a:r>
          </a:p>
          <a:p>
            <a:pPr marL="520700" indent="-342900"/>
            <a:r>
              <a:rPr lang="de-DE" noProof="0" dirty="0"/>
              <a:t>I/O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)</a:t>
            </a:r>
          </a:p>
          <a:p>
            <a:pPr marL="520700" indent="-342900"/>
            <a:r>
              <a:rPr lang="de-DE" altLang="de-DE" noProof="0" dirty="0"/>
              <a:t>Standard Template Library (STL)</a:t>
            </a:r>
          </a:p>
          <a:p>
            <a:pPr marL="692150" lvl="1" indent="-342900"/>
            <a:r>
              <a:rPr lang="de-DE" altLang="de-DE" noProof="0" dirty="0"/>
              <a:t>Generische Datenstrukturen 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692150" lvl="1" indent="-342900"/>
            <a:r>
              <a:rPr lang="de-DE" altLang="de-DE" noProof="0" dirty="0"/>
              <a:t>Generische Algorithmen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881063" lvl="2" indent="-342900"/>
            <a:endParaRPr lang="de-DE" altLang="de-DE" noProof="0" dirty="0"/>
          </a:p>
          <a:p>
            <a:pPr marL="692150" lvl="1" indent="-342900"/>
            <a:endParaRPr lang="de-DE" altLang="de-DE" noProof="0" dirty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Boost</a:t>
            </a:r>
            <a:r>
              <a:rPr lang="de-DE" altLang="de-DE" noProof="0" dirty="0"/>
              <a:t>: </a:t>
            </a:r>
            <a:br>
              <a:rPr lang="de-DE" altLang="de-DE" noProof="0" dirty="0"/>
            </a:br>
            <a:r>
              <a:rPr lang="de-DE" altLang="de-DE" noProof="0" dirty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>
                <a:solidFill>
                  <a:schemeClr val="bg1"/>
                </a:solidFill>
              </a:rPr>
              <a:t>"...one of the most highly regarded and expertly designed C++ library projects in the world."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</a:t>
            </a:r>
            <a:r>
              <a:rPr lang="de-DE" b="1" err="1">
                <a:solidFill>
                  <a:schemeClr val="bg1"/>
                </a:solidFill>
              </a:rPr>
              <a:t>advanced</a:t>
            </a:r>
            <a:r>
              <a:rPr lang="de-DE" b="1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Smart </a:t>
            </a:r>
            <a:r>
              <a:rPr lang="de-DE" b="1" err="1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Operatorüberladung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in </a:t>
            </a:r>
            <a:r>
              <a:rPr lang="de-DE" b="1" noProof="0" dirty="0"/>
              <a:t>Sonderrolle</a:t>
            </a:r>
            <a:r>
              <a:rPr lang="de-DE" noProof="0" dirty="0"/>
              <a:t>, </a:t>
            </a:r>
            <a:r>
              <a:rPr lang="de-DE" b="1" noProof="0" dirty="0"/>
              <a:t>fest belegt</a:t>
            </a:r>
            <a:r>
              <a:rPr lang="de-DE" noProof="0" dirty="0"/>
              <a:t> ("Lehre aus Erfahrung mit C++")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  <a:r>
              <a:rPr lang="de-DE" noProof="0" dirty="0"/>
              <a:t> (= Abarbeitungsreihenfolge bei mehreren Operatoren)</a:t>
            </a:r>
          </a:p>
          <a:p>
            <a:pPr marL="692150" lvl="1" indent="-342900"/>
            <a:r>
              <a:rPr lang="de-DE" noProof="0" dirty="0"/>
              <a:t>Im Ausdruck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/>
              <a:t> wird zuerst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/>
              <a:t> und dann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/>
              <a:t> ausgewertet.</a:t>
            </a:r>
          </a:p>
          <a:p>
            <a:pPr marL="692150" lvl="1" indent="-342900"/>
            <a:r>
              <a:rPr lang="de-DE" b="1" noProof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vor ++,--,+,-,~,! vor *,/,% vor …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als </a:t>
            </a:r>
            <a:r>
              <a:rPr lang="de-DE" b="1" noProof="0" dirty="0" err="1"/>
              <a:t>Syntactic</a:t>
            </a:r>
            <a:r>
              <a:rPr lang="de-DE" b="1" noProof="0" dirty="0"/>
              <a:t> Sugar </a:t>
            </a:r>
            <a:r>
              <a:rPr lang="de-DE" noProof="0" dirty="0"/>
              <a:t>und beliebig überschreibbar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/>
              <a:t> gleichwertig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oder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/>
              <a:t>Extrem wichtig: Zuweisungsoperator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/>
              <a:t> (siehe später)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https://docs.oracle.com/javase/tutorial/java/nutsandbolts/operators.html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3"/>
              </a:rPr>
              <a:t>http://en.cppreference.com/w/cpp/language/operators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4"/>
              </a:rPr>
              <a:t>http://en.cppreference.com/w/cpp/language/operator_precedence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Iterierungskonzepte</a:t>
            </a:r>
            <a:r>
              <a:rPr lang="de-DE" noProof="0" dirty="0"/>
              <a:t>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noProof="0" dirty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:	</a:t>
            </a:r>
            <a:r>
              <a:rPr lang="de-DE" sz="1400" dirty="0"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(final String s :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String[]{"a", "b", "c"}){/*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/>
              <a:t>(seit Java 1.7)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Iterator: 	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Iterator&lt;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o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dirty="0"/>
              <a:t> </a:t>
            </a:r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/>
              <a:t>z.B. um Elemente leicht überspringen 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</a:t>
            </a:r>
            <a:r>
              <a:rPr lang="de-DE" sz="1200" b="1" dirty="0">
                <a:cs typeface="Consolas" panose="020B0609020204030204" pitchFamily="49" charset="0"/>
              </a:rPr>
              <a:t>:	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>
                <a:cs typeface="Consolas" panose="020B0609020204030204" pitchFamily="49" charset="0"/>
              </a:rPr>
              <a:t> 	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>
                <a:cs typeface="Consolas" panose="020B0609020204030204" pitchFamily="49" charset="0"/>
              </a:rPr>
              <a:t>	</a:t>
            </a:r>
            <a:r>
              <a:rPr lang="de-DE" sz="1400" noProof="0" dirty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STL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execute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();++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 dirty="0"/>
              <a:t> 			(traditionell,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(int i : {1,2,3,4,5}) {/*...*/} 	</a:t>
            </a:r>
            <a:r>
              <a:rPr lang="de-DE" sz="1400" noProof="0" dirty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dirty="0"/>
              <a:t>seit 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/>
              <a:t>STL: </a:t>
            </a:r>
            <a:r>
              <a:rPr lang="en-US" sz="1200">
                <a:hlinkClick r:id="rId2"/>
              </a:rPr>
              <a:t>http://www.cplusplus.com/reference/algorithm/for_each/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C++11: </a:t>
            </a:r>
            <a:r>
              <a:rPr lang="en-US" sz="1200">
                <a:hlinkClick r:id="rId3"/>
              </a:rPr>
              <a:t>http://en.cppreference.com/w/cpp/language/range-for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Konzepte und Konventionen sind in C++ wesentlich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C++ vertraut dem Programmierer –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b="1" noProof="0" dirty="0">
                <a:sym typeface="Wingdings" panose="05000000000000000000" pitchFamily="2" charset="2"/>
              </a:rPr>
              <a:t>alles </a:t>
            </a:r>
            <a:r>
              <a:rPr lang="de-DE" noProof="0" dirty="0">
                <a:sym typeface="Wingdings" panose="05000000000000000000" pitchFamily="2" charset="2"/>
              </a:rPr>
              <a:t>ist möglich.</a:t>
            </a:r>
          </a:p>
          <a:p>
            <a:endParaRPr lang="de-DE" noProof="0" dirty="0"/>
          </a:p>
          <a:p>
            <a:endParaRPr lang="de-DE" b="1" noProof="0" dirty="0"/>
          </a:p>
          <a:p>
            <a:r>
              <a:rPr lang="de-DE" b="1" noProof="0" dirty="0"/>
              <a:t>Konventionen </a:t>
            </a:r>
            <a:r>
              <a:rPr lang="de-DE" noProof="0" dirty="0"/>
              <a:t>sind in C++ wesentlich, werden </a:t>
            </a:r>
            <a:r>
              <a:rPr lang="de-DE" noProof="0" dirty="0" err="1"/>
              <a:t>tw</a:t>
            </a:r>
            <a:r>
              <a:rPr lang="de-DE" noProof="0" dirty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>
                <a:sym typeface="Wingdings" panose="05000000000000000000" pitchFamily="2" charset="2"/>
              </a:rPr>
              <a:t>Exceptions</a:t>
            </a:r>
            <a:r>
              <a:rPr lang="de-DE" noProof="0" dirty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/>
              <a:t>Konzepte:</a:t>
            </a:r>
          </a:p>
          <a:p>
            <a:pPr marL="520700" indent="-342900"/>
            <a:r>
              <a:rPr lang="de-DE" b="1" noProof="0" dirty="0" err="1"/>
              <a:t>One</a:t>
            </a:r>
            <a:r>
              <a:rPr lang="de-DE" b="1" noProof="0" dirty="0"/>
              <a:t>-Definition </a:t>
            </a:r>
            <a:r>
              <a:rPr lang="de-DE" b="1" noProof="0" dirty="0" err="1"/>
              <a:t>Rule</a:t>
            </a:r>
            <a:endParaRPr lang="de-DE" noProof="0" dirty="0"/>
          </a:p>
          <a:p>
            <a:pPr marL="692150" lvl="1" indent="-342900"/>
            <a:r>
              <a:rPr lang="de-DE" noProof="0" dirty="0"/>
              <a:t>Variablen/Methoden/Klassen dürfen nur einmal definiert werden.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/>
              <a:t>Undefined</a:t>
            </a:r>
            <a:r>
              <a:rPr lang="de-DE" b="1" noProof="0" dirty="0"/>
              <a:t> </a:t>
            </a:r>
            <a:r>
              <a:rPr lang="de-DE" b="1" noProof="0" dirty="0" err="1"/>
              <a:t>Behavior</a:t>
            </a:r>
            <a:r>
              <a:rPr lang="de-DE" b="1" noProof="0" dirty="0"/>
              <a:t> (UB)</a:t>
            </a:r>
          </a:p>
          <a:p>
            <a:pPr marL="692150" lvl="1" indent="-342900"/>
            <a:r>
              <a:rPr lang="de-DE" noProof="0" dirty="0"/>
              <a:t>UB tritt ein, wenn Code auf eine nicht-spezifizierte Weise aufgerufen wird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/>
              <a:t>Const</a:t>
            </a:r>
            <a:r>
              <a:rPr lang="de-DE" b="1" noProof="0" dirty="0"/>
              <a:t> Correctness</a:t>
            </a:r>
          </a:p>
          <a:p>
            <a:pPr marL="692150" lvl="1" indent="-342900"/>
            <a:r>
              <a:rPr lang="de-DE" noProof="0" dirty="0"/>
              <a:t>Schutz vor ungewollten Zustandsänderungen, vgl.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Variablen neu zuweisen in Java</a:t>
            </a:r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>
                <a:hlinkClick r:id="rId3"/>
              </a:rPr>
              <a:t>https://en.wikipedia.org/wiki/One_Definition_Rule</a:t>
            </a:r>
            <a:endParaRPr lang="en-US" sz="1200" dirty="0"/>
          </a:p>
          <a:p>
            <a:pPr algn="r"/>
            <a:r>
              <a:rPr lang="en-US" sz="1200" dirty="0">
                <a:hlinkClick r:id="rId4"/>
              </a:rPr>
              <a:t>https://isocpp.org/wiki/faq/const-correctness</a:t>
            </a:r>
            <a:endParaRPr lang="en-US" sz="1200" dirty="0"/>
          </a:p>
          <a:p>
            <a:pPr algn="r"/>
            <a:r>
              <a:rPr lang="en-US" sz="1200" dirty="0" err="1">
                <a:solidFill>
                  <a:srgbClr val="7F7F7F"/>
                </a:solidFill>
              </a:rPr>
              <a:t>Fortgeschritten</a:t>
            </a:r>
            <a:r>
              <a:rPr lang="en-US" sz="1200" dirty="0">
                <a:solidFill>
                  <a:srgbClr val="7F7F7F"/>
                </a:solidFill>
              </a:rPr>
              <a:t>: </a:t>
            </a:r>
            <a:r>
              <a:rPr lang="en-US" sz="1200" dirty="0">
                <a:hlinkClick r:id="rId5"/>
              </a:rPr>
              <a:t>http://en.cppreference.com/w/cpp/concept</a:t>
            </a:r>
            <a:endParaRPr lang="en-US" sz="1200" dirty="0"/>
          </a:p>
          <a:p>
            <a:pPr algn="r"/>
            <a:endParaRPr lang="en-US" sz="120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>
                <a:solidFill>
                  <a:schemeClr val="bg1"/>
                </a:solidFill>
              </a:rPr>
              <a:t>"C makes it easy to shoot yourself in the foot; C++ makes it harder, but when you do it blows your whole leg 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Undefined</a:t>
            </a:r>
            <a:r>
              <a:rPr lang="de-DE" noProof="0" dirty="0"/>
              <a:t> </a:t>
            </a:r>
            <a:r>
              <a:rPr lang="de-DE" noProof="0" dirty="0" err="1"/>
              <a:t>Behavior</a:t>
            </a:r>
            <a:r>
              <a:rPr lang="de-DE" noProof="0" dirty="0"/>
              <a:t> (UB)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Definition</a:t>
            </a:r>
            <a:r>
              <a:rPr lang="de-DE" noProof="0" dirty="0"/>
              <a:t>: Konstrukte mit UB lassen ein Programm bedeutungslos werden. Ein Compiler kann im Falle von UB mit Fehlermeldung abbrechen oder Code mit beliebigem Verhalten </a:t>
            </a:r>
            <a:r>
              <a:rPr lang="de-DE" noProof="0"/>
              <a:t>generieren.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</a:t>
            </a:r>
          </a:p>
          <a:p>
            <a:pPr marL="520700" indent="-342900"/>
            <a:r>
              <a:rPr lang="de-DE" noProof="0" dirty="0" err="1"/>
              <a:t>Dereferenzieren</a:t>
            </a:r>
            <a:r>
              <a:rPr lang="de-DE" noProof="0" dirty="0"/>
              <a:t>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/>
              <a:t>Division durch 0: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/>
          </a:p>
          <a:p>
            <a:pPr marL="520700" indent="-342900"/>
            <a:r>
              <a:rPr lang="de-DE" noProof="0" dirty="0"/>
              <a:t>Konstanten nach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/>
              <a:t> manipulieren: </a:t>
            </a:r>
          </a:p>
          <a:p>
            <a:pPr marL="520700" indent="-342900"/>
            <a:r>
              <a:rPr lang="de-DE" noProof="0" dirty="0"/>
              <a:t>Fehlendes</a:t>
            </a:r>
            <a:r>
              <a:rPr lang="de-DE" dirty="0"/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/>
              <a:t>-Statement: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/>
              <a:t>Zugriff auf </a:t>
            </a:r>
            <a:r>
              <a:rPr lang="de-DE" noProof="0" dirty="0" err="1"/>
              <a:t>uninitialisierte</a:t>
            </a:r>
            <a:r>
              <a:rPr lang="de-DE" noProof="0" dirty="0"/>
              <a:t> Variablen: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Warum wird UB überhaupt vom Compiler zugelassen?</a:t>
            </a:r>
          </a:p>
          <a:p>
            <a:pPr marL="520700" indent="-342900"/>
            <a:r>
              <a:rPr lang="de-DE" noProof="0" dirty="0"/>
              <a:t>Der Hauptgrund </a:t>
            </a:r>
            <a:r>
              <a:rPr lang="de-DE" noProof="0"/>
              <a:t>dürfte Performance-Steigerung und Resourcen-Minimierung </a:t>
            </a:r>
            <a:r>
              <a:rPr lang="de-DE" noProof="0" dirty="0"/>
              <a:t>sein (z.B. kein 0-Check beim Dividieren).</a:t>
            </a:r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>
                <a:solidFill>
                  <a:srgbClr val="000000"/>
                </a:solidFill>
                <a:hlinkClick r:id="rId2"/>
              </a:rPr>
              <a:t>http://en.cppreference.com/w/cpp/language/ub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http://blog.regehr.org/archives/213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Speicherverwaltung </a:t>
            </a:r>
            <a:r>
              <a:rPr lang="de-DE" altLang="de-DE" noProof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Stack und Heap</a:t>
            </a:r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accent2"/>
                </a:solidFill>
              </a:rPr>
              <a:t>F</a:t>
            </a:r>
            <a:r>
              <a:rPr lang="de-DE" b="1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Speicherbereiche in C++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Vier </a:t>
            </a:r>
            <a:r>
              <a:rPr lang="de-DE" b="1" noProof="0"/>
              <a:t>wesentliche Speicherbereiche ("Segmente")</a:t>
            </a:r>
            <a:endParaRPr lang="de-DE" b="1" noProof="0" dirty="0"/>
          </a:p>
          <a:p>
            <a:pPr marL="520700" indent="-342900"/>
            <a:r>
              <a:rPr lang="de-DE" b="1" noProof="0"/>
              <a:t>Programmspeicher ("Text")</a:t>
            </a:r>
            <a:br>
              <a:rPr lang="de-DE" noProof="0"/>
            </a:br>
            <a:r>
              <a:rPr lang="de-DE" noProof="0"/>
              <a:t>Binären Programmcode, read-only.</a:t>
            </a:r>
            <a:br>
              <a:rPr lang="de-DE" noProof="0" dirty="0"/>
            </a:br>
            <a:endParaRPr lang="de-DE" b="1" noProof="0" dirty="0"/>
          </a:p>
          <a:p>
            <a:pPr marL="520700" indent="-342900"/>
            <a:r>
              <a:rPr lang="de-DE" b="1" noProof="0"/>
              <a:t>Globaler Speicher ("BSS", "Data")</a:t>
            </a:r>
            <a:br>
              <a:rPr lang="de-DE" b="1" noProof="0"/>
            </a:br>
            <a:r>
              <a:rPr lang="de-DE"/>
              <a:t>G</a:t>
            </a:r>
            <a:r>
              <a:rPr lang="de-DE" noProof="0"/>
              <a:t>lobalen </a:t>
            </a:r>
            <a:r>
              <a:rPr lang="de-DE" noProof="0" dirty="0"/>
              <a:t>Variablen </a:t>
            </a:r>
            <a:r>
              <a:rPr lang="de-DE" noProof="0"/>
              <a:t>und Konstanten</a:t>
            </a:r>
            <a:br>
              <a:rPr lang="de-DE" noProof="0" dirty="0"/>
            </a:br>
            <a:endParaRPr lang="de-DE" noProof="0" dirty="0"/>
          </a:p>
          <a:p>
            <a:pPr marL="520700" indent="-342900"/>
            <a:r>
              <a:rPr lang="de-DE" b="1" noProof="0"/>
              <a:t>Dynamischer Speicher ("Heap")</a:t>
            </a:r>
            <a:br>
              <a:rPr lang="de-DE" b="1" noProof="0" dirty="0"/>
            </a:br>
            <a:r>
              <a:rPr lang="de-DE" noProof="0" dirty="0"/>
              <a:t>Frei verwendbar</a:t>
            </a:r>
            <a:r>
              <a:rPr lang="de-DE" noProof="0"/>
              <a:t>; verwaltet durch Entwickler</a:t>
            </a:r>
            <a:br>
              <a:rPr lang="de-DE" noProof="0"/>
            </a:br>
            <a:endParaRPr lang="de-DE" b="1" noProof="0" dirty="0"/>
          </a:p>
          <a:p>
            <a:pPr marL="520700" indent="-342900"/>
            <a:r>
              <a:rPr lang="de-DE" b="1" noProof="0"/>
              <a:t>Statischer Speicher ("Stack")</a:t>
            </a:r>
            <a:br>
              <a:rPr lang="de-DE" noProof="0" dirty="0"/>
            </a:br>
            <a:r>
              <a:rPr lang="de-DE" noProof="0" dirty="0"/>
              <a:t>Verwendung für lokale Variablen</a:t>
            </a:r>
            <a:r>
              <a:rPr lang="de-DE" noProof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</a:p>
          <a:p>
            <a:pPr>
              <a:buSzTx/>
            </a:pPr>
            <a:r>
              <a:rPr lang="en-US" sz="2000"/>
              <a:t>als 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https://en.wikipedia.org/wiki/Data_segment</a:t>
            </a:r>
            <a:r>
              <a:rPr lang="en-US" sz="1200"/>
              <a:t> </a:t>
            </a:r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Stack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Begrenzte </a:t>
            </a:r>
            <a:r>
              <a:rPr lang="de-DE" noProof="0"/>
              <a:t>Größe </a:t>
            </a:r>
            <a:br>
              <a:rPr lang="de-DE" noProof="0"/>
            </a:br>
            <a:r>
              <a:rPr lang="de-DE" noProof="0"/>
              <a:t>(</a:t>
            </a:r>
            <a:r>
              <a:rPr lang="de-DE" noProof="0" dirty="0"/>
              <a:t>lokale Variablen</a:t>
            </a:r>
            <a:r>
              <a:rPr lang="de-DE" noProof="0"/>
              <a:t>, Rücksprungadresse</a:t>
            </a:r>
            <a:r>
              <a:rPr lang="de-DE" noProof="0" dirty="0"/>
              <a:t>)</a:t>
            </a:r>
          </a:p>
          <a:p>
            <a:r>
              <a:rPr lang="de-DE" b="1"/>
              <a:t>Speicherverwaltung </a:t>
            </a:r>
            <a:r>
              <a:rPr lang="de-DE" noProof="0"/>
              <a:t>durch </a:t>
            </a:r>
            <a:r>
              <a:rPr lang="de-DE" noProof="0" dirty="0"/>
              <a:t>den Compiler </a:t>
            </a:r>
          </a:p>
          <a:p>
            <a:r>
              <a:rPr lang="de-DE" noProof="0" dirty="0"/>
              <a:t>Speicherverwaltung:</a:t>
            </a:r>
            <a:br>
              <a:rPr lang="de-DE" noProof="0" dirty="0"/>
            </a:br>
            <a:r>
              <a:rPr lang="de-DE" i="1" noProof="0" dirty="0"/>
              <a:t>last-in first-out</a:t>
            </a:r>
            <a:br>
              <a:rPr lang="de-DE" i="1" noProof="0"/>
            </a:br>
            <a:endParaRPr lang="de-DE" i="1" noProof="0"/>
          </a:p>
          <a:p>
            <a:endParaRPr lang="de-DE" noProof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sehr effizient, statisch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Heap</a:t>
            </a:r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Typischerweise wesentlich größer als Stack</a:t>
            </a:r>
          </a:p>
          <a:p>
            <a:r>
              <a:rPr lang="de-DE" b="1" noProof="0" dirty="0"/>
              <a:t>Speicherverwaltung</a:t>
            </a:r>
            <a:r>
              <a:rPr lang="de-DE" noProof="0" dirty="0"/>
              <a:t>:</a:t>
            </a:r>
            <a:br>
              <a:rPr lang="de-DE" noProof="0" dirty="0"/>
            </a:br>
            <a:r>
              <a:rPr lang="de-DE" noProof="0" dirty="0"/>
              <a:t>manuell, </a:t>
            </a:r>
            <a:r>
              <a:rPr lang="de-DE" noProof="0"/>
              <a:t>durch Entwickler</a:t>
            </a:r>
            <a:br>
              <a:rPr lang="de-DE" noProof="0"/>
            </a:br>
            <a:r>
              <a:rPr lang="de-DE" noProof="0"/>
              <a:t>mithilfe der Operatoren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/>
              <a:t>,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br>
              <a:rPr lang="de-DE" noProof="0" dirty="0"/>
            </a:br>
            <a:br>
              <a:rPr lang="de-DE" noProof="0"/>
            </a:br>
            <a:endParaRPr lang="de-DE" noProof="0"/>
          </a:p>
          <a:p>
            <a:endParaRPr lang="de-DE" noProof="0" dirty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/>
              <a:t>09:00 – ca. 16:00 im Electronic Classroom (S3|21 1)</a:t>
            </a:r>
            <a:br>
              <a:rPr lang="de-DE" noProof="0" dirty="0"/>
            </a:br>
            <a:r>
              <a:rPr lang="de-DE" noProof="0" dirty="0"/>
              <a:t>	ca. 14:00..14:30: Beginn Nachmittagsblock (je nach Bedarf)</a:t>
            </a:r>
            <a:br>
              <a:rPr lang="de-DE" noProof="0" dirty="0"/>
            </a:b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Ausnahmen </a:t>
            </a:r>
            <a:r>
              <a:rPr lang="de-DE" b="1" noProof="0" dirty="0"/>
              <a:t>persönlich genehmigen lassen </a:t>
            </a:r>
            <a:r>
              <a:rPr lang="de-DE" noProof="0" dirty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Wer </a:t>
            </a:r>
            <a:r>
              <a:rPr lang="de-DE" b="1" noProof="0" dirty="0">
                <a:solidFill>
                  <a:srgbClr val="FF0000"/>
                </a:solidFill>
              </a:rPr>
              <a:t>mehr als 2 Kontrollen (= in Summe 1 Tag)</a:t>
            </a:r>
            <a:r>
              <a:rPr lang="de-DE" b="1" noProof="0" dirty="0"/>
              <a:t> </a:t>
            </a:r>
            <a:r>
              <a:rPr lang="de-DE" noProof="0" dirty="0"/>
              <a:t>fehlt (</a:t>
            </a:r>
            <a:r>
              <a:rPr lang="de-DE" b="1" noProof="0" dirty="0"/>
              <a:t>egal wieso</a:t>
            </a:r>
            <a:r>
              <a:rPr lang="de-DE" noProof="0" dirty="0"/>
              <a:t>), darf leider </a:t>
            </a:r>
            <a:r>
              <a:rPr lang="de-DE" b="1" noProof="0" dirty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Anwesenheitsbescheinigung </a:t>
            </a:r>
            <a:r>
              <a:rPr lang="de-DE" b="1" noProof="0" dirty="0"/>
              <a:t>kann</a:t>
            </a:r>
            <a:r>
              <a:rPr lang="de-DE" noProof="0" dirty="0"/>
              <a:t> in folgende Jahre </a:t>
            </a:r>
            <a:r>
              <a:rPr lang="de-DE" b="1" noProof="0" dirty="0"/>
              <a:t>"mitgenommen"</a:t>
            </a:r>
            <a:r>
              <a:rPr lang="de-DE" noProof="0" dirty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/>
              <a:t>Sebastian Ehmes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err="1"/>
              <a:t>Puria</a:t>
            </a:r>
            <a:r>
              <a:rPr lang="de-DE" noProof="0" dirty="0"/>
              <a:t> </a:t>
            </a:r>
            <a:r>
              <a:rPr lang="de-DE" noProof="0" dirty="0" err="1"/>
              <a:t>Izady</a:t>
            </a:r>
            <a:r>
              <a:rPr lang="de-DE" noProof="0" dirty="0"/>
              <a:t>		(Übung, </a:t>
            </a:r>
            <a:r>
              <a:rPr lang="de-DE" noProof="0" dirty="0" err="1"/>
              <a:t>Moodle</a:t>
            </a:r>
            <a:r>
              <a:rPr lang="de-DE" noProof="0" dirty="0"/>
              <a:t>)</a:t>
            </a:r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Stackframes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 </a:t>
            </a:r>
            <a:r>
              <a:rPr lang="de-DE" b="1" dirty="0" err="1"/>
              <a:t>Stackframe</a:t>
            </a:r>
            <a:r>
              <a:rPr lang="de-DE" b="1" dirty="0"/>
              <a:t> </a:t>
            </a:r>
            <a:r>
              <a:rPr lang="de-DE" dirty="0"/>
              <a:t>speichert Ausführungszustand einer Funktion</a:t>
            </a:r>
            <a:endParaRPr lang="en-US" dirty="0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gauss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(1);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n) {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==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</a:p>
          <a:p>
            <a:pPr algn="l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#0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#1</a:t>
            </a:r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„6"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#2</a:t>
            </a:r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main()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gauss(1)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gauss(0)</a:t>
            </a:r>
          </a:p>
        </p:txBody>
      </p:sp>
      <p:sp>
        <p:nvSpPr>
          <p:cNvPr id="32" name="Pfeil nach links 31"/>
          <p:cNvSpPr/>
          <p:nvPr/>
        </p:nvSpPr>
        <p:spPr bwMode="auto">
          <a:xfrm>
            <a:off x="5132846" y="4563128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#2</a:t>
            </a:r>
          </a:p>
        </p:txBody>
      </p:sp>
      <p:sp>
        <p:nvSpPr>
          <p:cNvPr id="35" name="Pfeil nach links 34"/>
          <p:cNvSpPr/>
          <p:nvPr/>
        </p:nvSpPr>
        <p:spPr bwMode="auto">
          <a:xfrm>
            <a:off x="4983935" y="4740960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#1</a:t>
            </a: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Heap, 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Adresse</a:t>
            </a: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legt Länge fest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</a:p>
          <a:p>
            <a:pPr algn="l"/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/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Variable "gezeigt" 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dirty="0" err="1"/>
              <a:t>short</a:t>
            </a:r>
            <a:r>
              <a:rPr lang="de-DE" altLang="de-DE" sz="1600" b="0" dirty="0"/>
              <a:t> *</a:t>
            </a:r>
            <a:r>
              <a:rPr lang="de-DE" altLang="de-DE" sz="1600" b="0" dirty="0" err="1"/>
              <a:t>iP</a:t>
            </a:r>
            <a:r>
              <a:rPr lang="de-DE" altLang="de-DE" sz="1600" b="0" dirty="0"/>
              <a:t> 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Definition</a:t>
            </a:r>
            <a:r>
              <a:rPr lang="de-DE">
                <a:solidFill>
                  <a:schemeClr val="bg1"/>
                </a:solidFill>
              </a:rPr>
              <a:t> eines 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int; hat strenggenommen keinen Wert)</a:t>
            </a: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Zuweisung </a:t>
            </a:r>
            <a:r>
              <a:rPr lang="de-DE">
                <a:solidFill>
                  <a:schemeClr val="bg1"/>
                </a:solidFill>
              </a:rPr>
              <a:t>eines 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</a:t>
              </a:r>
              <a:r>
                <a:rPr lang="de-DE" altLang="de-DE" sz="1600" b="0" err="1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Der Null-Pointer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/>
              <a:t>Der</a:t>
            </a:r>
            <a:r>
              <a:rPr lang="de-DE" noProof="0" dirty="0"/>
              <a:t> Null-Pointer</a:t>
            </a:r>
            <a:r>
              <a:rPr lang="de-DE" b="0" noProof="0" dirty="0"/>
              <a:t> wird verwendet, um anzuzeigen, dass ein Pointer noch </a:t>
            </a:r>
            <a:r>
              <a:rPr lang="de-DE" b="1" noProof="0" dirty="0"/>
              <a:t>keinen definierten Wert </a:t>
            </a:r>
            <a:r>
              <a:rPr lang="de-DE" b="0" noProof="0" dirty="0"/>
              <a:t>hat.</a:t>
            </a:r>
            <a:br>
              <a:rPr lang="de-DE" b="0" noProof="0" dirty="0"/>
            </a:br>
            <a:endParaRPr lang="de-DE" noProof="0" dirty="0"/>
          </a:p>
          <a:p>
            <a:r>
              <a:rPr lang="de-DE" b="0" noProof="0" dirty="0"/>
              <a:t>C: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/>
              <a:t>C90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C++11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Wie &lt;</a:t>
            </a:r>
            <a:r>
              <a:rPr lang="de-DE" b="1" err="1">
                <a:solidFill>
                  <a:schemeClr val="bg1"/>
                </a:solidFill>
              </a:rPr>
              <a:t>stddef.h</a:t>
            </a:r>
            <a:r>
              <a:rPr lang="de-DE" b="1">
                <a:solidFill>
                  <a:schemeClr val="bg1"/>
                </a:solidFill>
              </a:rPr>
              <a:t>&gt;, aber mit </a:t>
            </a:r>
            <a:r>
              <a:rPr lang="de-DE" b="1" err="1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https://en.wikipedia.org/Null_pointer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/>
              <a:t>Was passiert beim Aufruf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/>
              <a:t>?</a:t>
            </a:r>
          </a:p>
          <a:p>
            <a:r>
              <a:rPr lang="de-DE" b="1" noProof="0" dirty="0"/>
              <a:t>Traditionelle Strings:</a:t>
            </a:r>
            <a:r>
              <a:rPr lang="de-DE" noProof="0" dirty="0"/>
              <a:t> Folgen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 (mit '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/>
              <a:t>abgeschlossen)</a:t>
            </a:r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2279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Spezieller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>
                <a:solidFill>
                  <a:schemeClr val="bg1"/>
                </a:solidFill>
              </a:rPr>
              <a:t> =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 /</a:t>
              </a:r>
              <a:br>
                <a:rPr lang="de-DE" altLang="de-DE" sz="1600" b="0"/>
              </a:br>
              <a:r>
                <a:rPr lang="de-DE" altLang="de-DE" sz="1600" b="0"/>
                <a:t>          </a:t>
              </a: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 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2264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a</a:t>
              </a:r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2279</a:t>
              </a:r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2289</a:t>
              </a:r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**</a:t>
              </a:r>
              <a:r>
                <a:rPr lang="de-DE" altLang="de-DE" sz="1600" b="0" err="1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[0][0]</a:t>
              </a:r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[1][0]</a:t>
              </a:r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f</a:t>
              </a:r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Arrays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Eingebautes Sprachfeature</a:t>
            </a:r>
            <a:r>
              <a:rPr lang="de-DE" noProof="0" dirty="0"/>
              <a:t> mit speziellem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>
                <a:cs typeface="Consolas" panose="020B0609020204030204" pitchFamily="49" charset="0"/>
              </a:rPr>
              <a:t> 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/>
              <a:t>-Attribut</a:t>
            </a:r>
          </a:p>
          <a:p>
            <a:pPr marL="520700" indent="-342900"/>
            <a:r>
              <a:rPr lang="de-DE" noProof="0" dirty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int[] x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 1, 2, 3, 5, 8}; int x2 = x[2];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 err="1"/>
              <a:t>Syntactic</a:t>
            </a:r>
            <a:r>
              <a:rPr lang="de-DE" b="1" noProof="0" dirty="0"/>
              <a:t> Sugar</a:t>
            </a:r>
            <a:r>
              <a:rPr lang="de-DE" noProof="0" dirty="0"/>
              <a:t>: Array = Pointer auf zusammenhängenden Speicherbereich</a:t>
            </a:r>
          </a:p>
          <a:p>
            <a:pPr marL="520700" indent="-342900"/>
            <a:r>
              <a:rPr lang="de-DE" b="1" noProof="0" dirty="0"/>
              <a:t>Problem</a:t>
            </a:r>
            <a:r>
              <a:rPr lang="de-DE" noProof="0" dirty="0"/>
              <a:t>: Längeninformation werden nicht explizit gespeichert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>
                <a:sym typeface="Wingdings" panose="05000000000000000000" pitchFamily="2" charset="2"/>
              </a:rPr>
              <a:t>Gefahr</a:t>
            </a:r>
            <a:r>
              <a:rPr lang="de-DE" noProof="0" dirty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 myArray[]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</a:t>
            </a:r>
            <a:r>
              <a:rPr lang="de-DE" noProof="0" dirty="0"/>
              <a:t>1, 1, 2, 3, 5, </a:t>
            </a:r>
            <a:r>
              <a:rPr lang="de-DE" noProof="0"/>
              <a:t>8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 *myArray2 = myArray;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/>
              <a:t>-Operator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/>
              <a:t>-Operator</a:t>
            </a:r>
          </a:p>
          <a:p>
            <a:pPr lvl="1"/>
            <a:r>
              <a:rPr lang="de-DE" noProof="0" dirty="0"/>
              <a:t>… liefert die </a:t>
            </a:r>
            <a:r>
              <a:rPr lang="de-DE" b="1" noProof="0" dirty="0"/>
              <a:t>Größe (in Byte) einer Variable</a:t>
            </a:r>
            <a:r>
              <a:rPr lang="de-DE" noProof="0" dirty="0"/>
              <a:t> eines bestimmten Typs.</a:t>
            </a:r>
          </a:p>
          <a:p>
            <a:pPr lvl="1"/>
            <a:r>
              <a:rPr lang="de-DE" noProof="0" dirty="0"/>
              <a:t>Aufruf über </a:t>
            </a:r>
            <a:r>
              <a:rPr lang="de-DE" b="1" noProof="0" dirty="0"/>
              <a:t>Typ</a:t>
            </a:r>
            <a:r>
              <a:rPr lang="de-DE" noProof="0" dirty="0"/>
              <a:t> oder </a:t>
            </a:r>
            <a:r>
              <a:rPr lang="de-DE" b="1" noProof="0" dirty="0"/>
              <a:t>konkrete Variable </a:t>
            </a:r>
            <a:r>
              <a:rPr lang="de-DE" noProof="0" dirty="0"/>
              <a:t>möglich</a:t>
            </a:r>
          </a:p>
          <a:p>
            <a:r>
              <a:rPr lang="de-DE" b="1" noProof="0" dirty="0"/>
              <a:t>Datentyp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Standard-STL-Datentyp, um </a:t>
            </a:r>
            <a:r>
              <a:rPr lang="de-DE" b="1" noProof="0" dirty="0"/>
              <a:t>Objektgrößen</a:t>
            </a:r>
            <a:r>
              <a:rPr lang="de-DE" noProof="0" dirty="0"/>
              <a:t> in Byte zu speichern</a:t>
            </a:r>
          </a:p>
          <a:p>
            <a:pPr lvl="1"/>
            <a:r>
              <a:rPr lang="de-DE" noProof="0" dirty="0"/>
              <a:t>Ist immer groß genug, um das größtmögliche Objekt auf der jeweiligen Plattform zu speichern.</a:t>
            </a:r>
          </a:p>
          <a:p>
            <a:pPr lvl="1"/>
            <a:r>
              <a:rPr lang="de-DE" dirty="0"/>
              <a:t>Entspricht einem </a:t>
            </a:r>
            <a:r>
              <a:rPr lang="de-DE" dirty="0" err="1"/>
              <a:t>unsigned</a:t>
            </a:r>
            <a:r>
              <a:rPr lang="de-DE" dirty="0"/>
              <a:t> integer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cstddef</a:t>
            </a:r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&gt; // contains std::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size_t</a:t>
            </a:r>
            <a:endParaRPr lang="en-US" sz="1400" dirty="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http://en.cppreference.com/w/cpp/language/sizeof </a:t>
            </a:r>
          </a:p>
          <a:p>
            <a:pPr algn="r"/>
            <a:r>
              <a:rPr lang="en-US" sz="1200">
                <a:hlinkClick r:id="rId2"/>
              </a:rPr>
              <a:t>http://en.cppreference.com/w/cpp/types/size_t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Regeln für den Electronic Classroom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>
                <a:sym typeface="Wingdings" panose="05000000000000000000" pitchFamily="2" charset="2"/>
              </a:rPr>
              <a:t>Es </a:t>
            </a:r>
            <a:r>
              <a:rPr lang="de-DE" b="1" noProof="0" dirty="0">
                <a:sym typeface="Wingdings" panose="05000000000000000000" pitchFamily="2" charset="2"/>
              </a:rPr>
              <a:t>gelten von der Pooladministration klare Regeln.</a:t>
            </a:r>
            <a:br>
              <a:rPr lang="de-DE" b="1" noProof="0">
                <a:sym typeface="Wingdings" panose="05000000000000000000" pitchFamily="2" charset="2"/>
              </a:rPr>
            </a:br>
            <a:r>
              <a:rPr lang="de-DE" b="1" noProof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Keine </a:t>
            </a:r>
            <a:r>
              <a:rPr lang="de-DE" noProof="0" dirty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braucht man wirklich Zeiger?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Das Schlüsselwort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/>
              <a:t> deklariert eine </a:t>
            </a:r>
            <a:r>
              <a:rPr lang="en-US" b="1"/>
              <a:t>Variable</a:t>
            </a:r>
            <a:r>
              <a:rPr lang="en-US"/>
              <a:t> als unveränderlich.</a:t>
            </a:r>
          </a:p>
          <a:p>
            <a:r>
              <a:rPr lang="en-US"/>
              <a:t>Das bedeutet, dass die zur Variablen gehörige Speicherzelle über die Variable nicht verändert werden kann.</a:t>
            </a:r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 </a:t>
            </a:r>
            <a:r>
              <a:rPr lang="de-DE" altLang="de-DE" sz="24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i;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Einmalige, sofortige Definition</a:t>
            </a: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42; </a:t>
            </a:r>
            <a:b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</a:t>
            </a:r>
            <a:r>
              <a:rPr lang="de-DE" i="1" err="1">
                <a:solidFill>
                  <a:schemeClr val="bg1"/>
                </a:solidFill>
              </a:rPr>
              <a:t>const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Lese von rechts nach links.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Const</a:t>
            </a:r>
            <a:r>
              <a:rPr lang="de-DE" noProof="0" dirty="0"/>
              <a:t> Correctness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/>
              <a:t>Wird </a:t>
            </a:r>
            <a:r>
              <a:rPr lang="de-DE" noProof="0" dirty="0"/>
              <a:t>in C++ durch das </a:t>
            </a:r>
            <a:r>
              <a:rPr lang="de-DE" b="1" noProof="0" dirty="0"/>
              <a:t>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/>
              <a:t> </a:t>
            </a:r>
            <a:r>
              <a:rPr lang="de-DE" noProof="0" dirty="0"/>
              <a:t>(für Typen und Funktionen) sichergestellt.</a:t>
            </a:r>
          </a:p>
          <a:p>
            <a:endParaRPr lang="de-DE" noProof="0" dirty="0"/>
          </a:p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 entsprechen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 </a:t>
            </a:r>
            <a:r>
              <a:rPr lang="de-DE" noProof="0" dirty="0"/>
              <a:t>verschiedenen Typen</a:t>
            </a:r>
            <a:r>
              <a:rPr lang="de-DE" b="1" noProof="0" dirty="0"/>
              <a:t>, zur Laufzeit </a:t>
            </a:r>
            <a:r>
              <a:rPr lang="de-DE" noProof="0" dirty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wenn als unverändlich gekennzeichnete Objekte durch das Programm nicht 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/>
              <a:t>Sie </a:t>
            </a:r>
            <a:r>
              <a:rPr lang="de-DE" altLang="de-DE" noProof="0" dirty="0"/>
              <a:t>braucht </a:t>
            </a:r>
            <a:r>
              <a:rPr lang="de-DE" altLang="de-DE" b="1" noProof="0" dirty="0"/>
              <a:t>nicht </a:t>
            </a:r>
            <a:r>
              <a:rPr lang="de-DE" altLang="de-DE" b="1" i="1" noProof="0" dirty="0"/>
              <a:t>zwangsweise </a:t>
            </a:r>
            <a:r>
              <a:rPr lang="de-DE" altLang="de-DE" b="1" noProof="0" dirty="0"/>
              <a:t>eigenen Speicher </a:t>
            </a:r>
            <a:r>
              <a:rPr lang="de-DE" altLang="de-DE" noProof="0" dirty="0"/>
              <a:t>(bspw. innerhalb einer </a:t>
            </a:r>
            <a:r>
              <a:rPr lang="de-DE" altLang="de-DE" noProof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/>
              <a:t>Sie verhält sich </a:t>
            </a:r>
            <a:r>
              <a:rPr lang="de-DE" altLang="de-DE" b="1" noProof="0" dirty="0"/>
              <a:t>wie ein </a:t>
            </a:r>
            <a:r>
              <a:rPr lang="de-DE" alt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wie für Variablen</a:t>
            </a: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Zusammenfassung: </a:t>
            </a:r>
            <a:r>
              <a:rPr lang="de-DE" noProof="0" dirty="0" err="1"/>
              <a:t>Asterisk</a:t>
            </a:r>
            <a:r>
              <a:rPr lang="de-DE" noProof="0" dirty="0"/>
              <a:t> und </a:t>
            </a:r>
            <a:r>
              <a:rPr lang="de-DE" noProof="0" dirty="0" err="1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18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Asterisk</a:t>
                      </a:r>
                      <a:r>
                        <a:rPr lang="en-US" baseline="0"/>
                        <a:t> (</a:t>
                      </a:r>
                      <a:r>
                        <a:rPr lang="en-US"/>
                        <a:t>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Ampersand (&amp;)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 err="1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&amp;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b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Variablentypen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Werttypen </a:t>
            </a:r>
            <a:r>
              <a:rPr lang="de-DE" noProof="0" dirty="0"/>
              <a:t>(enden weder auf &amp;,*,[])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>
                <a:solidFill>
                  <a:srgbClr val="000000"/>
                </a:solidFill>
              </a:rPr>
              <a:t>Werttyp</a:t>
            </a:r>
            <a:r>
              <a:rPr lang="de-DE" b="1" noProof="0" dirty="0">
                <a:solidFill>
                  <a:srgbClr val="000000"/>
                </a:solidFill>
              </a:rPr>
              <a:t>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Building(3);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Referenztypen </a:t>
            </a:r>
            <a:r>
              <a:rPr lang="de-DE" noProof="0" dirty="0"/>
              <a:t>(enden auf &amp;)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Referenz-Typ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&amp;y = x;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Pointer-Typen </a:t>
            </a:r>
            <a:r>
              <a:rPr lang="de-DE" noProof="0" dirty="0"/>
              <a:t>(enden auf *)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Pointer-Typ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Array-Typen </a:t>
            </a:r>
            <a:r>
              <a:rPr lang="de-DE" noProof="0" dirty="0"/>
              <a:t>(enden auf [], </a:t>
            </a:r>
            <a:r>
              <a:rPr lang="de-DE" noProof="0" dirty="0" err="1"/>
              <a:t>Syntactic</a:t>
            </a:r>
            <a:r>
              <a:rPr lang="de-DE" noProof="0" dirty="0"/>
              <a:t> Sugar)</a:t>
            </a:r>
          </a:p>
          <a:p>
            <a:pPr lvl="2"/>
            <a:r>
              <a:rPr lang="de-DE" noProof="0" dirty="0"/>
              <a:t>Variable mit </a:t>
            </a:r>
            <a:r>
              <a:rPr lang="de-DE" b="1" noProof="0" dirty="0"/>
              <a:t>Array-Typ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/>
              <a:t> verweist auf ein Array, dessen Elemente den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/>
              <a:t> haben, und ist äquivalent zu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/>
              <a:t>.</a:t>
            </a:r>
          </a:p>
          <a:p>
            <a:pPr lvl="2"/>
            <a:r>
              <a:rPr lang="de-DE" noProof="0" dirty="0"/>
              <a:t>z.B.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= x;</a:t>
            </a: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Zuweisung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Was passiert bei der Zuweisung zwischen verschiedenen Variablentypen?</a:t>
            </a:r>
          </a:p>
          <a:p>
            <a:pPr lvl="1"/>
            <a:r>
              <a:rPr lang="de-DE" noProof="0" dirty="0"/>
              <a:t>[LHS-Typ] x = [Operator] [RHS-Typ] y;</a:t>
            </a:r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marL="9525" indent="0">
              <a:buNone/>
            </a:pPr>
            <a:r>
              <a:rPr lang="de-DE" noProof="0" dirty="0"/>
              <a:t>(1) </a:t>
            </a:r>
            <a:r>
              <a:rPr lang="de-DE" b="1" noProof="0" dirty="0"/>
              <a:t>Adressoperator</a:t>
            </a:r>
            <a:r>
              <a:rPr lang="de-DE" noProof="0" dirty="0"/>
              <a:t> kann nur auf </a:t>
            </a:r>
            <a:r>
              <a:rPr lang="de-DE" noProof="0"/>
              <a:t>"benannte</a:t>
            </a:r>
            <a:r>
              <a:rPr lang="de-DE" noProof="0" dirty="0"/>
              <a:t>" Objekte angewandt werden (z.B. Variablen), nicht aber auf anonyme Objekte und </a:t>
            </a:r>
            <a:r>
              <a:rPr lang="de-DE" noProof="0" dirty="0" err="1"/>
              <a:t>Literale</a:t>
            </a:r>
            <a:r>
              <a:rPr lang="de-DE" noProof="0" dirty="0"/>
              <a:t> (z.B.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/>
              <a:t>,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/>
              <a:t>)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8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0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3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/>
                        <a:t>RHS</a:t>
                      </a:r>
                    </a:p>
                    <a:p>
                      <a:endParaRPr lang="en-US" sz="2100"/>
                    </a:p>
                    <a:p>
                      <a:r>
                        <a:rPr lang="en-US" sz="2100"/>
                        <a:t>LHS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Referenz-Typ</a:t>
                      </a:r>
                      <a:br>
                        <a:rPr lang="en-US" sz="2100"/>
                      </a:br>
                      <a:r>
                        <a:rPr lang="en-US" sz="2100"/>
                        <a:t>Y &amp;y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Pointer-Typ</a:t>
                      </a:r>
                    </a:p>
                    <a:p>
                      <a:pPr algn="ctr"/>
                      <a:r>
                        <a:rPr lang="en-US" sz="2100"/>
                        <a:t>Y *y</a:t>
                      </a:r>
                    </a:p>
                  </a:txBody>
                  <a:tcPr marL="107203" marR="107203" marT="53602" marB="536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Wert-Typ </a:t>
                      </a:r>
                      <a:br>
                        <a:rPr lang="en-US" sz="2100"/>
                      </a:br>
                      <a:r>
                        <a:rPr lang="en-US" sz="2100"/>
                        <a:t>X x = 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 x = y</a:t>
                      </a:r>
                      <a:r>
                        <a:rPr lang="en-US" sz="2100" baseline="0"/>
                        <a:t> (</a:t>
                      </a:r>
                      <a:r>
                        <a:rPr lang="en-US" sz="2100"/>
                        <a:t>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</a:t>
                      </a:r>
                      <a:r>
                        <a:rPr lang="en-US" sz="2100"/>
                        <a:t>= *y</a:t>
                      </a:r>
                      <a:r>
                        <a:rPr lang="en-US" sz="2100" baseline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/>
                        <a:t>Referenz-Typ X</a:t>
                      </a:r>
                      <a:r>
                        <a:rPr lang="en-US" sz="2100" baseline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*y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Pointer-Typ</a:t>
                      </a:r>
                      <a:br>
                        <a:rPr lang="en-US" sz="2100"/>
                      </a:br>
                      <a:r>
                        <a:rPr lang="en-US" sz="2100"/>
                        <a:t>X *x =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</a:t>
                      </a:r>
                      <a:r>
                        <a:rPr lang="en-US" sz="2100" baseline="30000"/>
                        <a:t>(1)</a:t>
                      </a:r>
                      <a:r>
                        <a:rPr lang="en-US" sz="2100"/>
                        <a:t>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i;</a:t>
              </a:r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*iP</a:t>
              </a:r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10</a:t>
              </a:r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br>
                <a:rPr lang="de-DE" altLang="de-DE" sz="1200" b="0"/>
              </a:br>
              <a:r>
                <a:rPr lang="de-DE" altLang="de-DE" sz="1200" b="0"/>
                <a:t>(interpretiert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</a:t>
              </a:r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</a:t>
              </a:r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int*</a:t>
              </a:r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iP</a:t>
              </a:r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2158</a:t>
              </a:r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>
                <a:cs typeface="Consolas" panose="020B0609020204030204" pitchFamily="49" charset="0"/>
              </a:rPr>
              <a:t> </a:t>
            </a:r>
            <a:r>
              <a:rPr lang="de-DE" altLang="de-DE" noProof="0" dirty="0"/>
              <a:t>bei Objekten</a:t>
            </a:r>
            <a:endParaRPr lang="de-DE" altLang="de-DE" i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	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auf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/>
              <a:t>Termin</a:t>
            </a:r>
          </a:p>
          <a:p>
            <a:pPr marL="180975" lvl="1" indent="0">
              <a:buNone/>
            </a:pPr>
            <a:r>
              <a:rPr lang="de-DE" altLang="de-DE" dirty="0"/>
              <a:t>Datum:	04. Oktober 2019</a:t>
            </a:r>
          </a:p>
          <a:p>
            <a:pPr marL="180975" lvl="1" indent="0">
              <a:buNone/>
            </a:pPr>
            <a:r>
              <a:rPr lang="de-DE" altLang="de-DE" dirty="0"/>
              <a:t>Uhrzeit:	16:15 - 18:15 (90 Minuten Bearbeitungszeit)</a:t>
            </a:r>
          </a:p>
          <a:p>
            <a:pPr marL="180975" lvl="1" indent="0">
              <a:buNone/>
            </a:pPr>
            <a:r>
              <a:rPr lang="de-DE" altLang="de-DE" dirty="0"/>
              <a:t>Raum: 	</a:t>
            </a:r>
            <a:r>
              <a:rPr lang="en-US" dirty="0">
                <a:hlinkClick r:id="rId3"/>
              </a:rPr>
              <a:t>S101/A1</a:t>
            </a:r>
            <a:endParaRPr lang="de-DE" altLang="de-DE" dirty="0"/>
          </a:p>
          <a:p>
            <a:pPr marL="0" indent="0">
              <a:buNone/>
            </a:pPr>
            <a:r>
              <a:rPr lang="de-DE" altLang="de-DE" b="1" noProof="0" dirty="0"/>
              <a:t>Inhalt</a:t>
            </a:r>
          </a:p>
          <a:p>
            <a:pPr marL="180975" lvl="1" indent="0">
              <a:buNone/>
            </a:pPr>
            <a:r>
              <a:rPr lang="de-DE" altLang="de-DE" noProof="0" dirty="0"/>
              <a:t>Alle Inhalte in den </a:t>
            </a:r>
            <a:r>
              <a:rPr lang="de-DE" altLang="de-DE" b="1" noProof="0" dirty="0"/>
              <a:t>Vortragsfolien</a:t>
            </a:r>
            <a:r>
              <a:rPr lang="de-DE" altLang="de-DE" noProof="0" dirty="0"/>
              <a:t>, die nicht als </a:t>
            </a:r>
            <a:r>
              <a:rPr lang="en-US" altLang="de-DE" b="1" noProof="0" dirty="0"/>
              <a:t>[</a:t>
            </a:r>
            <a:r>
              <a:rPr lang="en-US" altLang="de-DE" b="1" noProof="0" dirty="0" err="1"/>
              <a:t>Exkurs</a:t>
            </a:r>
            <a:r>
              <a:rPr lang="en-US" altLang="de-DE" b="1" noProof="0" dirty="0"/>
              <a:t>]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en-US" altLang="de-DE" noProof="0" dirty="0"/>
            </a:br>
            <a:r>
              <a:rPr lang="en-US" altLang="de-DE" noProof="0" dirty="0" err="1"/>
              <a:t>Alle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Inhalte</a:t>
            </a:r>
            <a:r>
              <a:rPr lang="en-US" altLang="de-DE" noProof="0" dirty="0"/>
              <a:t> des </a:t>
            </a:r>
            <a:r>
              <a:rPr lang="en-US" altLang="de-DE" b="1" noProof="0" dirty="0" err="1"/>
              <a:t>Aufgabenblatts</a:t>
            </a:r>
            <a:r>
              <a:rPr lang="en-US" altLang="de-DE" noProof="0" dirty="0"/>
              <a:t>, die </a:t>
            </a:r>
            <a:r>
              <a:rPr lang="en-US" altLang="de-DE" noProof="0" dirty="0" err="1"/>
              <a:t>nicht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als</a:t>
            </a:r>
            <a:r>
              <a:rPr lang="en-US" altLang="de-DE" noProof="0" dirty="0"/>
              <a:t> </a:t>
            </a:r>
            <a:r>
              <a:rPr lang="en-US" altLang="de-DE" b="1" noProof="0" dirty="0"/>
              <a:t>"optional"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pPr marL="0" indent="0">
              <a:buNone/>
            </a:pPr>
            <a:r>
              <a:rPr lang="de-DE" altLang="de-DE" b="1" noProof="0" dirty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Konzepte 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Übungen aus dem Praktikum selbstständig lösen</a:t>
            </a:r>
            <a:endParaRPr lang="de-DE" altLang="de-DE" sz="1600" noProof="0" dirty="0"/>
          </a:p>
          <a:p>
            <a:pPr marL="0" indent="0">
              <a:buNone/>
            </a:pPr>
            <a:endParaRPr lang="de-DE" altLang="de-DE" b="1" noProof="0" dirty="0"/>
          </a:p>
          <a:p>
            <a:pPr marL="0" indent="0">
              <a:buNone/>
            </a:pPr>
            <a:r>
              <a:rPr lang="de-DE" altLang="de-DE" b="1" noProof="0" dirty="0"/>
              <a:t>Zur 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Amtlicher 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Klausuranmeldung (TUCaN!)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</a:t>
            </a:r>
            <a:r>
              <a:rPr lang="de-DE" noProof="0" dirty="0" err="1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/>
              <a:t>Überladung</a:t>
            </a:r>
            <a:r>
              <a:rPr lang="de-DE" noProof="0" dirty="0"/>
              <a:t> von Methoden anhand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/>
              <a:t>Typischerweise ähnliche oder identische Implementierung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           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dirty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Building b{};</a:t>
            </a: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&amp;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&amp;f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dirty="0"/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Auch die Elemente des Vektors sind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-Zeiger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in </a:t>
            </a:r>
            <a:r>
              <a:rPr lang="en-US" b="1" dirty="0" err="1"/>
              <a:t>jeder</a:t>
            </a:r>
            <a:r>
              <a:rPr lang="en-US" b="1" dirty="0"/>
              <a:t> </a:t>
            </a:r>
            <a:r>
              <a:rPr lang="en-US" b="1" dirty="0" err="1"/>
              <a:t>Methode</a:t>
            </a:r>
            <a:r>
              <a:rPr lang="en-US" b="1" dirty="0"/>
              <a:t> </a:t>
            </a:r>
            <a:r>
              <a:rPr lang="en-US" dirty="0" err="1"/>
              <a:t>implizit</a:t>
            </a:r>
            <a:r>
              <a:rPr lang="en-US" dirty="0"/>
              <a:t> </a:t>
            </a:r>
            <a:r>
              <a:rPr lang="en-US" dirty="0" err="1"/>
              <a:t>verfügbar</a:t>
            </a:r>
            <a:r>
              <a:rPr lang="en-US" dirty="0"/>
              <a:t> – </a:t>
            </a:r>
            <a:r>
              <a:rPr lang="en-US" dirty="0" err="1"/>
              <a:t>wie</a:t>
            </a:r>
            <a:r>
              <a:rPr lang="en-US" dirty="0"/>
              <a:t> in Java.</a:t>
            </a:r>
          </a:p>
          <a:p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Klasse</a:t>
            </a:r>
            <a:r>
              <a:rPr lang="en-US" dirty="0"/>
              <a:t> C </a:t>
            </a:r>
            <a:r>
              <a:rPr lang="en-US" dirty="0" err="1"/>
              <a:t>ist</a:t>
            </a:r>
            <a:r>
              <a:rPr lang="en-US" dirty="0"/>
              <a:t> der </a:t>
            </a:r>
            <a:r>
              <a:rPr lang="en-US" b="1" dirty="0" err="1"/>
              <a:t>Typ</a:t>
            </a:r>
            <a:r>
              <a:rPr lang="en-US" dirty="0"/>
              <a:t> von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dirty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dirty="0"/>
              <a:t> 	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 err="1"/>
              <a:t>nicht</a:t>
            </a:r>
            <a:r>
              <a:rPr lang="en-US" b="1" dirty="0"/>
              <a:t>-const </a:t>
            </a:r>
            <a:r>
              <a:rPr lang="en-US" dirty="0" err="1"/>
              <a:t>Methoden</a:t>
            </a:r>
            <a:endParaRPr lang="en-US" dirty="0"/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dirty="0"/>
              <a:t>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/>
              <a:t>const </a:t>
            </a:r>
            <a:r>
              <a:rPr lang="en-US" dirty="0" err="1"/>
              <a:t>Methoden</a:t>
            </a:r>
            <a:endParaRPr lang="en-US" dirty="0"/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genutzt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um </a:t>
            </a:r>
            <a:r>
              <a:rPr lang="en-US" b="1" dirty="0"/>
              <a:t>Code "</a:t>
            </a:r>
            <a:r>
              <a:rPr lang="en-US" b="1" dirty="0" err="1"/>
              <a:t>sprechender</a:t>
            </a:r>
            <a:r>
              <a:rPr lang="en-US" b="1" dirty="0"/>
              <a:t>"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machen</a:t>
            </a:r>
            <a:r>
              <a:rPr lang="en-US" dirty="0"/>
              <a:t>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Building::printFloorPlan()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// Same for 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>
                <a:solidFill>
                  <a:schemeClr val="bg1"/>
                </a:solidFill>
              </a:rPr>
              <a:t> entspricht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 err="1"/>
              <a:t>const</a:t>
            </a:r>
            <a:endParaRPr lang="de-DE" altLang="de-DE" i="1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b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Unveränderliches </a:t>
            </a:r>
            <a:r>
              <a:rPr lang="de-DE" sz="1600" noProof="0"/>
              <a:t>Attribut (</a:t>
            </a:r>
            <a:r>
              <a:rPr lang="de-DE" sz="1600" noProof="0">
                <a:sym typeface="Wingdings" panose="05000000000000000000" pitchFamily="2" charset="2"/>
              </a:rPr>
              <a:t></a:t>
            </a:r>
            <a:r>
              <a:rPr lang="de-DE" sz="1600" noProof="0"/>
              <a:t> </a:t>
            </a:r>
            <a:r>
              <a:rPr lang="de-DE" sz="1600" noProof="0" dirty="0"/>
              <a:t>Initialisierungsliste nötig!)</a:t>
            </a:r>
            <a: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Building::</a:t>
            </a:r>
            <a:r>
              <a:rPr lang="de-DE" sz="1600" i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3; //outside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Konstante (innerhalb oder außerhalb einer Klasse)</a:t>
            </a:r>
            <a:br>
              <a:rPr lang="de-DE" sz="1600" noProof="0" dirty="0"/>
            </a:b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Methode, die eine unveränderliche </a:t>
            </a:r>
            <a:r>
              <a:rPr lang="de-DE" sz="1600" i="1" noProof="0" dirty="0"/>
              <a:t>Elevator</a:t>
            </a:r>
            <a:r>
              <a:rPr lang="de-DE" sz="1600" noProof="0" dirty="0"/>
              <a:t>-Instanz liefert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die umgebende Klasse </a:t>
            </a:r>
            <a:r>
              <a:rPr lang="de-DE" sz="1600" i="1" noProof="0" dirty="0"/>
              <a:t>Building</a:t>
            </a:r>
            <a:r>
              <a:rPr lang="de-DE" sz="1600" noProof="0" dirty="0"/>
              <a:t> nicht verändert (2.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br>
              <a:rPr lang="de-DE" sz="1600" noProof="0" dirty="0"/>
            </a:br>
            <a:endParaRPr lang="de-DE" sz="1600" noProof="0" dirty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/>
              <a:t>Funktionsparameter </a:t>
            </a:r>
            <a:r>
              <a:rPr lang="de-DE" sz="1600" i="1" noProof="0" dirty="0" err="1"/>
              <a:t>person</a:t>
            </a:r>
            <a:r>
              <a:rPr lang="de-DE" sz="1600" noProof="0" dirty="0"/>
              <a:t> als Pointer, der nicht neu zugewiesen werden kann (also kein </a:t>
            </a:r>
            <a:r>
              <a:rPr lang="de-DE" sz="1600" i="1" noProof="0" dirty="0" err="1"/>
              <a:t>person</a:t>
            </a:r>
            <a:r>
              <a:rPr lang="de-DE" sz="1600" i="1" noProof="0" dirty="0"/>
              <a:t> = </a:t>
            </a:r>
            <a:r>
              <a:rPr lang="de-DE" sz="1600" i="1" noProof="0" dirty="0" err="1"/>
              <a:t>new</a:t>
            </a:r>
            <a:r>
              <a:rPr lang="de-DE" sz="1600" i="1" noProof="0" dirty="0"/>
              <a:t> Person(), 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dessen Objekt nicht verändert werden kann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Java?</a:t>
            </a:r>
            <a:br>
              <a:rPr lang="de-DE" altLang="de-DE" sz="1800" b="0"/>
            </a:br>
            <a:br>
              <a:rPr lang="de-DE" altLang="de-DE" sz="1800" b="0"/>
            </a:br>
            <a:br>
              <a:rPr lang="de-DE" altLang="de-DE" sz="1800" b="0"/>
            </a:br>
            <a:r>
              <a:rPr lang="de-DE" altLang="de-DE" sz="1800" b="0"/>
              <a:t>Was ist der Unterschied zwischen</a:t>
            </a:r>
            <a:br>
              <a:rPr lang="de-DE" altLang="de-DE" sz="1800" b="0"/>
            </a:br>
            <a:r>
              <a:rPr lang="de-DE" altLang="de-DE" sz="1800" b="0"/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Zusammenfassung: Vorteile von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Compiler </a:t>
            </a:r>
            <a:r>
              <a:rPr lang="de-DE" altLang="de-DE" noProof="0" dirty="0"/>
              <a:t>kann automatisch die </a:t>
            </a:r>
            <a:r>
              <a:rPr lang="de-DE" altLang="de-DE" b="1" noProof="0" dirty="0"/>
              <a:t>Absichten des Programmierers</a:t>
            </a:r>
            <a:r>
              <a:rPr lang="de-DE" altLang="de-DE" noProof="0" dirty="0"/>
              <a:t> statisch durchsetzen (es gibt einen guten Grund wieso etwas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/>
              <a:t> sein soll!)</a:t>
            </a:r>
          </a:p>
          <a:p>
            <a:endParaRPr lang="de-DE" altLang="de-DE" noProof="0" dirty="0"/>
          </a:p>
          <a:p>
            <a:r>
              <a:rPr lang="de-DE" altLang="de-DE" noProof="0" dirty="0"/>
              <a:t>Compiler kann </a:t>
            </a:r>
            <a:r>
              <a:rPr lang="de-DE" altLang="de-DE" b="1" noProof="0" dirty="0"/>
              <a:t>ggf. Optimierungen durchführen </a:t>
            </a:r>
            <a:r>
              <a:rPr lang="de-DE" altLang="de-DE" noProof="0" dirty="0"/>
              <a:t>mit dem Wissen darüber, was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 ist und was nicht (diskutabel…)</a:t>
            </a:r>
          </a:p>
          <a:p>
            <a:endParaRPr lang="de-DE" altLang="de-DE" noProof="0" dirty="0"/>
          </a:p>
          <a:p>
            <a:r>
              <a:rPr lang="de-DE" altLang="de-DE" b="1" noProof="0" dirty="0"/>
              <a:t>Leser des Programmcodes </a:t>
            </a:r>
            <a:r>
              <a:rPr lang="de-DE" altLang="de-DE" noProof="0" dirty="0"/>
              <a:t>kann </a:t>
            </a:r>
            <a:r>
              <a:rPr lang="de-DE" altLang="de-DE" b="1" noProof="0" dirty="0"/>
              <a:t>Absichten des Programmierers </a:t>
            </a:r>
            <a:r>
              <a:rPr lang="de-DE" altLang="de-DE" noProof="0" dirty="0"/>
              <a:t>besser erkennen.</a:t>
            </a:r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/>
              <a:t> und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Weil es </a:t>
            </a:r>
            <a:r>
              <a:rPr lang="de-DE" altLang="de-DE" sz="1800"/>
              <a:t>so wichtig </a:t>
            </a:r>
            <a:r>
              <a:rPr lang="de-DE" altLang="de-DE" sz="1800" b="0"/>
              <a:t>ist, noch einmal: Asterisk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/>
              <a:t>) und Ampersand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Welche Bedeutung kann der </a:t>
            </a:r>
            <a:r>
              <a:rPr lang="de-DE" altLang="de-DE" sz="1800" err="1"/>
              <a:t>Asterisk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Bedeutung kann das </a:t>
            </a:r>
            <a:r>
              <a:rPr lang="de-DE" altLang="de-DE" sz="1800" err="1"/>
              <a:t>Ampersand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(Kopier-)Konstruktor, Zuweisung und </a:t>
            </a:r>
            <a:r>
              <a:rPr lang="de-DE" noProof="0" dirty="0" err="1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Konstruktor, </a:t>
            </a:r>
            <a:r>
              <a:rPr lang="de-DE" altLang="de-DE" noProof="0" dirty="0" err="1"/>
              <a:t>Destruktor</a:t>
            </a:r>
            <a:r>
              <a:rPr lang="de-DE" altLang="de-DE" noProof="0" dirty="0"/>
              <a:t> und </a:t>
            </a:r>
            <a:r>
              <a:rPr lang="de-DE" altLang="de-DE" noProof="0" dirty="0" err="1"/>
              <a:t>Copy</a:t>
            </a:r>
            <a:r>
              <a:rPr lang="de-DE" altLang="de-DE" noProof="0" dirty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std::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};</a:t>
            </a: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Initialisierungsliste</a:t>
            </a:r>
            <a:r>
              <a:rPr lang="de-DE">
                <a:solidFill>
                  <a:schemeClr val="bg1"/>
                </a:solidFill>
              </a:rPr>
              <a:t> (Reihenfolge beachten!)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Initialisierungslisten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Initialisierungslisten haben mit C++11 eine </a:t>
            </a:r>
            <a:r>
              <a:rPr lang="de-DE" b="1" noProof="0" dirty="0"/>
              <a:t>zweite Bedeutung </a:t>
            </a:r>
            <a:r>
              <a:rPr lang="de-DE" noProof="0" dirty="0"/>
              <a:t>erhalten: Mittels Array-ähnlicher Syntax können jetzt </a:t>
            </a:r>
            <a:r>
              <a:rPr lang="de-DE" b="1" noProof="0" dirty="0"/>
              <a:t>Datenstrukturen leichter initialisiert </a:t>
            </a:r>
            <a:r>
              <a:rPr lang="de-DE" b="1" noProof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Klassisch: </a:t>
            </a:r>
            <a:r>
              <a:rPr lang="de-DE" noProof="0" dirty="0"/>
              <a:t>Pflicht bei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In C++11</a:t>
            </a:r>
            <a:r>
              <a:rPr lang="de-DE" b="1" noProof="0"/>
              <a:t>: </a:t>
            </a:r>
            <a:r>
              <a:rPr lang="de-DE"/>
              <a:t>"</a:t>
            </a:r>
            <a:r>
              <a:rPr lang="de-DE" noProof="0"/>
              <a:t>{…}" </a:t>
            </a:r>
            <a:r>
              <a:rPr lang="de-DE" noProof="0" dirty="0"/>
              <a:t>als </a:t>
            </a:r>
            <a:r>
              <a:rPr lang="de-DE" b="1" noProof="0" dirty="0" err="1"/>
              <a:t>Syntactic</a:t>
            </a:r>
            <a:r>
              <a:rPr lang="de-DE" b="1" noProof="0" dirty="0"/>
              <a:t> </a:t>
            </a:r>
            <a:r>
              <a:rPr lang="de-DE" b="1" noProof="0"/>
              <a:t>Sugar f</a:t>
            </a:r>
            <a:r>
              <a:rPr lang="de-DE" b="1"/>
              <a:t>ür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/>
              <a:t>vereinfachten </a:t>
            </a:r>
            <a:r>
              <a:rPr lang="de-DE" noProof="0" dirty="0"/>
              <a:t>Initialisierung von Vektoren </a:t>
            </a:r>
            <a:r>
              <a:rPr lang="de-DE" noProof="0"/>
              <a:t>etc. Beispiele:</a:t>
            </a:r>
            <a:endParaRPr lang="de-DE" noProof="0" dirty="0"/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Klassisch: </a:t>
            </a:r>
            <a:r>
              <a:rPr lang="en-US" sz="1200">
                <a:hlinkClick r:id="rId2"/>
              </a:rPr>
              <a:t>http://en.cppreference.com/w/cpp/language/initializer_list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http://en.cppreference.com/w/cpp/utility/initializer_list</a:t>
            </a:r>
            <a:r>
              <a:rPr lang="en-US" sz="1200"/>
              <a:t> 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impliziter Konstruktoraufruf</a:t>
            </a: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Typ-Konvertierung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Anonyme </a:t>
            </a:r>
            <a:r>
              <a:rPr lang="de-DE" noProof="0" dirty="0"/>
              <a:t>Objekte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 dirty="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Konstruktor erwartet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Aber:</a:t>
            </a:r>
            <a:r>
              <a:rPr lang="de-DE">
                <a:solidFill>
                  <a:schemeClr val="bg1"/>
                </a:solidFill>
              </a:rPr>
              <a:t> Aufrufer verwendet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</a:t>
            </a:r>
            <a:r>
              <a:rPr lang="de-DE" b="1">
                <a:solidFill>
                  <a:schemeClr val="bg1"/>
                </a:solidFill>
              </a:rPr>
              <a:t>mplizite Typkonvertierung,</a:t>
            </a:r>
            <a:r>
              <a:rPr lang="de-DE">
                <a:solidFill>
                  <a:schemeClr val="bg1"/>
                </a:solidFill>
              </a:rPr>
              <a:t> da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2278293" y="5157192"/>
            <a:ext cx="4468619" cy="1296144"/>
          </a:xfrm>
          <a:prstGeom prst="wedgeRoundRectCallout">
            <a:avLst>
              <a:gd name="adj1" fmla="val -47227"/>
              <a:gd name="adj2" fmla="val -11724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Das generierte Objekt ist </a:t>
            </a:r>
            <a:r>
              <a:rPr lang="de-DE" b="1" dirty="0">
                <a:solidFill>
                  <a:schemeClr val="bg1"/>
                </a:solidFill>
              </a:rPr>
              <a:t>"anonym"</a:t>
            </a:r>
            <a:r>
              <a:rPr lang="de-DE" dirty="0">
                <a:solidFill>
                  <a:schemeClr val="bg1"/>
                </a:solidFill>
              </a:rPr>
              <a:t>, d.h. es kann nach dieser Zeile nicht mehr verwendet werden.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19398</Words>
  <Application>Microsoft Office PowerPoint</Application>
  <PresentationFormat>Bildschirmpräsentation (4:3)</PresentationFormat>
  <Paragraphs>4988</Paragraphs>
  <Slides>238</Slides>
  <Notes>99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238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Symbol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Der Fluch des Most Vexing Parse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</vt:lpstr>
      <vt:lpstr>Schlüsselwort volatile – Überblick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Sebastian Ehmes</cp:lastModifiedBy>
  <cp:revision>2597</cp:revision>
  <cp:lastPrinted>2018-04-11T06:17:22Z</cp:lastPrinted>
  <dcterms:created xsi:type="dcterms:W3CDTF">2008-08-19T13:25:11Z</dcterms:created>
  <dcterms:modified xsi:type="dcterms:W3CDTF">2019-08-26T13:28:40Z</dcterms:modified>
</cp:coreProperties>
</file>